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4" r:id="rId1"/>
  </p:sldMasterIdLst>
  <p:notesMasterIdLst>
    <p:notesMasterId r:id="rId12"/>
  </p:notesMasterIdLst>
  <p:sldIdLst>
    <p:sldId id="256" r:id="rId2"/>
    <p:sldId id="259" r:id="rId3"/>
    <p:sldId id="260" r:id="rId4"/>
    <p:sldId id="258" r:id="rId5"/>
    <p:sldId id="261" r:id="rId6"/>
    <p:sldId id="262" r:id="rId7"/>
    <p:sldId id="263" r:id="rId8"/>
    <p:sldId id="264" r:id="rId9"/>
    <p:sldId id="265" r:id="rId10"/>
    <p:sldId id="266" r:id="rId11"/>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21"/>
    <p:restoredTop sz="94620"/>
  </p:normalViewPr>
  <p:slideViewPr>
    <p:cSldViewPr snapToGrid="0" snapToObjects="1">
      <p:cViewPr varScale="1">
        <p:scale>
          <a:sx n="103" d="100"/>
          <a:sy n="103" d="100"/>
        </p:scale>
        <p:origin x="140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04FD5-C642-9D47-ABE8-4204590B935E}" type="datetimeFigureOut">
              <a:rPr lang="en-US" smtClean="0"/>
              <a:t>8/13/19</a:t>
            </a:fld>
            <a:endParaRPr lang="en-US"/>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44DC66-9711-C041-9C3A-3157DD95395E}" type="slidenum">
              <a:rPr lang="en-US" smtClean="0"/>
              <a:t>‹#›</a:t>
            </a:fld>
            <a:endParaRPr lang="en-US"/>
          </a:p>
        </p:txBody>
      </p:sp>
    </p:spTree>
    <p:extLst>
      <p:ext uri="{BB962C8B-B14F-4D97-AF65-F5344CB8AC3E}">
        <p14:creationId xmlns:p14="http://schemas.microsoft.com/office/powerpoint/2010/main" val="2011879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44DC66-9711-C041-9C3A-3157DD95395E}" type="slidenum">
              <a:rPr lang="en-US" smtClean="0"/>
              <a:t>3</a:t>
            </a:fld>
            <a:endParaRPr lang="en-US"/>
          </a:p>
        </p:txBody>
      </p:sp>
    </p:spTree>
    <p:extLst>
      <p:ext uri="{BB962C8B-B14F-4D97-AF65-F5344CB8AC3E}">
        <p14:creationId xmlns:p14="http://schemas.microsoft.com/office/powerpoint/2010/main" val="1220731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0165F1E-A95D-B14C-B6CB-F464199CE786}" type="datetimeFigureOut">
              <a:rPr lang="en-US" smtClean="0"/>
              <a:t>8/13/19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4767D-FB24-2146-B3F1-3DCCE81DB224}" type="slidenum">
              <a:rPr lang="en-US" smtClean="0"/>
              <a:t>‹#›</a:t>
            </a:fld>
            <a:endParaRPr lang="en-US"/>
          </a:p>
        </p:txBody>
      </p:sp>
    </p:spTree>
    <p:extLst>
      <p:ext uri="{BB962C8B-B14F-4D97-AF65-F5344CB8AC3E}">
        <p14:creationId xmlns:p14="http://schemas.microsoft.com/office/powerpoint/2010/main" val="292276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165F1E-A95D-B14C-B6CB-F464199CE786}" type="datetimeFigureOut">
              <a:rPr lang="en-US" smtClean="0"/>
              <a:t>8/13/19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4767D-FB24-2146-B3F1-3DCCE81DB224}" type="slidenum">
              <a:rPr lang="en-US" smtClean="0"/>
              <a:t>‹#›</a:t>
            </a:fld>
            <a:endParaRPr lang="en-US"/>
          </a:p>
        </p:txBody>
      </p:sp>
    </p:spTree>
    <p:extLst>
      <p:ext uri="{BB962C8B-B14F-4D97-AF65-F5344CB8AC3E}">
        <p14:creationId xmlns:p14="http://schemas.microsoft.com/office/powerpoint/2010/main" val="3063614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0165F1E-A95D-B14C-B6CB-F464199CE786}" type="datetimeFigureOut">
              <a:rPr lang="en-US" smtClean="0"/>
              <a:t>8/13/19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4767D-FB24-2146-B3F1-3DCCE81DB224}" type="slidenum">
              <a:rPr lang="en-US" smtClean="0"/>
              <a:t>‹#›</a:t>
            </a:fld>
            <a:endParaRPr lang="en-US"/>
          </a:p>
        </p:txBody>
      </p:sp>
    </p:spTree>
    <p:extLst>
      <p:ext uri="{BB962C8B-B14F-4D97-AF65-F5344CB8AC3E}">
        <p14:creationId xmlns:p14="http://schemas.microsoft.com/office/powerpoint/2010/main" val="2432174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0165F1E-A95D-B14C-B6CB-F464199CE786}" type="datetimeFigureOut">
              <a:rPr lang="en-US" smtClean="0"/>
              <a:t>8/13/19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E4767D-FB24-2146-B3F1-3DCCE81DB224}" type="slidenum">
              <a:rPr lang="en-US" smtClean="0"/>
              <a:t>‹#›</a:t>
            </a:fld>
            <a:endParaRPr lang="en-US"/>
          </a:p>
        </p:txBody>
      </p:sp>
    </p:spTree>
    <p:extLst>
      <p:ext uri="{BB962C8B-B14F-4D97-AF65-F5344CB8AC3E}">
        <p14:creationId xmlns:p14="http://schemas.microsoft.com/office/powerpoint/2010/main" val="222777073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165F1E-A95D-B14C-B6CB-F464199CE786}" type="datetimeFigureOut">
              <a:rPr lang="en-US" smtClean="0"/>
              <a:t>8/13/19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E4767D-FB24-2146-B3F1-3DCCE81DB224}" type="slidenum">
              <a:rPr lang="en-US" smtClean="0"/>
              <a:t>‹#›</a:t>
            </a:fld>
            <a:endParaRPr lang="en-US"/>
          </a:p>
        </p:txBody>
      </p:sp>
    </p:spTree>
    <p:extLst>
      <p:ext uri="{BB962C8B-B14F-4D97-AF65-F5344CB8AC3E}">
        <p14:creationId xmlns:p14="http://schemas.microsoft.com/office/powerpoint/2010/main" val="146460733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165F1E-A95D-B14C-B6CB-F464199CE786}" type="datetimeFigureOut">
              <a:rPr lang="en-US" smtClean="0"/>
              <a:t>8/13/19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E4767D-FB24-2146-B3F1-3DCCE81DB224}" type="slidenum">
              <a:rPr lang="en-US" smtClean="0"/>
              <a:t>‹#›</a:t>
            </a:fld>
            <a:endParaRPr lang="en-US"/>
          </a:p>
        </p:txBody>
      </p:sp>
    </p:spTree>
    <p:extLst>
      <p:ext uri="{BB962C8B-B14F-4D97-AF65-F5344CB8AC3E}">
        <p14:creationId xmlns:p14="http://schemas.microsoft.com/office/powerpoint/2010/main" val="2694576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165F1E-A95D-B14C-B6CB-F464199CE786}" type="datetimeFigureOut">
              <a:rPr lang="en-US" smtClean="0"/>
              <a:t>8/13/19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E4767D-FB24-2146-B3F1-3DCCE81DB224}" type="slidenum">
              <a:rPr lang="en-US" smtClean="0"/>
              <a:t>‹#›</a:t>
            </a:fld>
            <a:endParaRPr lang="en-US"/>
          </a:p>
        </p:txBody>
      </p:sp>
    </p:spTree>
    <p:extLst>
      <p:ext uri="{BB962C8B-B14F-4D97-AF65-F5344CB8AC3E}">
        <p14:creationId xmlns:p14="http://schemas.microsoft.com/office/powerpoint/2010/main" val="3661980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0165F1E-A95D-B14C-B6CB-F464199CE786}" type="datetimeFigureOut">
              <a:rPr lang="en-US" smtClean="0"/>
              <a:t>8/13/19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E4767D-FB24-2146-B3F1-3DCCE81DB224}" type="slidenum">
              <a:rPr lang="en-US" smtClean="0"/>
              <a:t>‹#›</a:t>
            </a:fld>
            <a:endParaRPr lang="en-US"/>
          </a:p>
        </p:txBody>
      </p:sp>
    </p:spTree>
    <p:extLst>
      <p:ext uri="{BB962C8B-B14F-4D97-AF65-F5344CB8AC3E}">
        <p14:creationId xmlns:p14="http://schemas.microsoft.com/office/powerpoint/2010/main" val="414332143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0165F1E-A95D-B14C-B6CB-F464199CE786}" type="datetimeFigureOut">
              <a:rPr lang="en-US" smtClean="0"/>
              <a:t>8/13/19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E4767D-FB24-2146-B3F1-3DCCE81DB224}" type="slidenum">
              <a:rPr lang="en-US" smtClean="0"/>
              <a:t>‹#›</a:t>
            </a:fld>
            <a:endParaRPr lang="en-US"/>
          </a:p>
        </p:txBody>
      </p:sp>
    </p:spTree>
    <p:extLst>
      <p:ext uri="{BB962C8B-B14F-4D97-AF65-F5344CB8AC3E}">
        <p14:creationId xmlns:p14="http://schemas.microsoft.com/office/powerpoint/2010/main" val="173809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165F1E-A95D-B14C-B6CB-F464199CE786}" type="datetimeFigureOut">
              <a:rPr lang="en-US" smtClean="0"/>
              <a:t>8/13/19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4767D-FB24-2146-B3F1-3DCCE81DB224}" type="slidenum">
              <a:rPr lang="en-US" smtClean="0"/>
              <a:t>‹#›</a:t>
            </a:fld>
            <a:endParaRPr lang="en-US"/>
          </a:p>
        </p:txBody>
      </p:sp>
    </p:spTree>
    <p:extLst>
      <p:ext uri="{BB962C8B-B14F-4D97-AF65-F5344CB8AC3E}">
        <p14:creationId xmlns:p14="http://schemas.microsoft.com/office/powerpoint/2010/main" val="2108023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165F1E-A95D-B14C-B6CB-F464199CE786}" type="datetimeFigureOut">
              <a:rPr lang="en-US" smtClean="0"/>
              <a:t>8/13/19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4767D-FB24-2146-B3F1-3DCCE81DB224}" type="slidenum">
              <a:rPr lang="en-US" smtClean="0"/>
              <a:t>‹#›</a:t>
            </a:fld>
            <a:endParaRPr lang="en-US"/>
          </a:p>
        </p:txBody>
      </p:sp>
    </p:spTree>
    <p:extLst>
      <p:ext uri="{BB962C8B-B14F-4D97-AF65-F5344CB8AC3E}">
        <p14:creationId xmlns:p14="http://schemas.microsoft.com/office/powerpoint/2010/main" val="3099450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165F1E-A95D-B14C-B6CB-F464199CE786}" type="datetimeFigureOut">
              <a:rPr lang="en-US" smtClean="0"/>
              <a:t>8/13/19</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E4767D-FB24-2146-B3F1-3DCCE81DB224}" type="slidenum">
              <a:rPr lang="en-US" smtClean="0"/>
              <a:t>‹#›</a:t>
            </a:fld>
            <a:endParaRPr lang="en-US"/>
          </a:p>
        </p:txBody>
      </p:sp>
    </p:spTree>
    <p:extLst>
      <p:ext uri="{BB962C8B-B14F-4D97-AF65-F5344CB8AC3E}">
        <p14:creationId xmlns:p14="http://schemas.microsoft.com/office/powerpoint/2010/main" val="84618298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tiff"/></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8102" y="0"/>
            <a:ext cx="5217648"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9906000" cy="6858000"/>
          </a:xfrm>
          <a:prstGeom prst="rect">
            <a:avLst/>
          </a:prstGeom>
        </p:spPr>
      </p:pic>
      <p:sp>
        <p:nvSpPr>
          <p:cNvPr id="2" name="Title 1">
            <a:extLst>
              <a:ext uri="{FF2B5EF4-FFF2-40B4-BE49-F238E27FC236}">
                <a16:creationId xmlns:a16="http://schemas.microsoft.com/office/drawing/2014/main" id="{11EE99DF-B61C-884E-8CA7-A11CA3D6F8ED}"/>
              </a:ext>
            </a:extLst>
          </p:cNvPr>
          <p:cNvSpPr>
            <a:spLocks noGrp="1"/>
          </p:cNvSpPr>
          <p:nvPr>
            <p:ph type="ctrTitle"/>
          </p:nvPr>
        </p:nvSpPr>
        <p:spPr>
          <a:xfrm>
            <a:off x="99586" y="5678906"/>
            <a:ext cx="5365949" cy="986590"/>
          </a:xfrm>
        </p:spPr>
        <p:txBody>
          <a:bodyPr anchor="t">
            <a:normAutofit/>
          </a:bodyPr>
          <a:lstStyle/>
          <a:p>
            <a:pPr algn="l"/>
            <a:r>
              <a:rPr lang="en-US" sz="4400" dirty="0">
                <a:solidFill>
                  <a:schemeClr val="accent1"/>
                </a:solidFill>
                <a:latin typeface="Britannic Bold" panose="020B0903060703020204" pitchFamily="34" charset="77"/>
              </a:rPr>
              <a:t>Music is a language</a:t>
            </a:r>
          </a:p>
        </p:txBody>
      </p:sp>
      <p:sp>
        <p:nvSpPr>
          <p:cNvPr id="3" name="Subtitle 2">
            <a:extLst>
              <a:ext uri="{FF2B5EF4-FFF2-40B4-BE49-F238E27FC236}">
                <a16:creationId xmlns:a16="http://schemas.microsoft.com/office/drawing/2014/main" id="{F17F27AA-2EAA-E241-8522-FC9328111290}"/>
              </a:ext>
            </a:extLst>
          </p:cNvPr>
          <p:cNvSpPr>
            <a:spLocks noGrp="1"/>
          </p:cNvSpPr>
          <p:nvPr>
            <p:ph type="subTitle" idx="1"/>
          </p:nvPr>
        </p:nvSpPr>
        <p:spPr>
          <a:xfrm>
            <a:off x="240919" y="232243"/>
            <a:ext cx="4305851" cy="4905243"/>
          </a:xfrm>
        </p:spPr>
        <p:txBody>
          <a:bodyPr anchor="b">
            <a:normAutofit fontScale="92500"/>
          </a:bodyPr>
          <a:lstStyle/>
          <a:p>
            <a:pPr algn="l"/>
            <a:r>
              <a:rPr lang="en-US" dirty="0">
                <a:solidFill>
                  <a:srgbClr val="000000"/>
                </a:solidFill>
              </a:rPr>
              <a:t>Music is a universal language, understood all over the world. Studies have shown that people from widely different backgrounds and cultures can listen to the same music and identify the same emotions from it. </a:t>
            </a:r>
          </a:p>
          <a:p>
            <a:pPr algn="l"/>
            <a:r>
              <a:rPr lang="en-US" dirty="0">
                <a:solidFill>
                  <a:srgbClr val="000000"/>
                </a:solidFill>
              </a:rPr>
              <a:t>The listening skills used in playing music are very similar to the listening skills needed to learn a new language. Learning to read and write music gives you the opportunity to communicate your ideas or emotions in a different way. </a:t>
            </a:r>
          </a:p>
        </p:txBody>
      </p:sp>
      <p:sp>
        <p:nvSpPr>
          <p:cNvPr id="25"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5785" y="581159"/>
            <a:ext cx="4440215"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6" name="Picture 15">
            <a:extLst>
              <a:ext uri="{FF2B5EF4-FFF2-40B4-BE49-F238E27FC236}">
                <a16:creationId xmlns:a16="http://schemas.microsoft.com/office/drawing/2014/main" id="{82EA0D15-97E7-2F44-B82B-AADDD00B7B6D}"/>
              </a:ext>
            </a:extLst>
          </p:cNvPr>
          <p:cNvPicPr>
            <a:picLocks noChangeAspect="1"/>
          </p:cNvPicPr>
          <p:nvPr/>
        </p:nvPicPr>
        <p:blipFill>
          <a:blip r:embed="rId3">
            <a:extLst/>
          </a:blip>
          <a:stretch>
            <a:fillRect/>
          </a:stretch>
        </p:blipFill>
        <p:spPr>
          <a:xfrm>
            <a:off x="5883442" y="795059"/>
            <a:ext cx="4022307" cy="6025929"/>
          </a:xfrm>
          <a:prstGeom prst="ellipse">
            <a:avLst/>
          </a:prstGeom>
          <a:ln>
            <a:noFill/>
          </a:ln>
          <a:effectLst>
            <a:softEdge rad="112500"/>
          </a:effectLst>
        </p:spPr>
      </p:pic>
    </p:spTree>
    <p:extLst>
      <p:ext uri="{BB962C8B-B14F-4D97-AF65-F5344CB8AC3E}">
        <p14:creationId xmlns:p14="http://schemas.microsoft.com/office/powerpoint/2010/main" val="2517525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F7D788E-2C1B-4EF4-8719-12613771FF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906000" cy="6857452"/>
          </a:xfrm>
          <a:prstGeom prst="rect">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2B0252-4C64-524C-AFF0-566EA1B1D759}"/>
              </a:ext>
            </a:extLst>
          </p:cNvPr>
          <p:cNvSpPr>
            <a:spLocks noGrp="1"/>
          </p:cNvSpPr>
          <p:nvPr>
            <p:ph type="title"/>
          </p:nvPr>
        </p:nvSpPr>
        <p:spPr>
          <a:xfrm>
            <a:off x="276904" y="-16190"/>
            <a:ext cx="2456213" cy="2996430"/>
          </a:xfrm>
        </p:spPr>
        <p:txBody>
          <a:bodyPr>
            <a:normAutofit/>
          </a:bodyPr>
          <a:lstStyle/>
          <a:p>
            <a:r>
              <a:rPr lang="en-US" sz="6000" dirty="0">
                <a:solidFill>
                  <a:srgbClr val="FFFFFF"/>
                </a:solidFill>
                <a:latin typeface="Britannic Bold" panose="020B0903060703020204" pitchFamily="34" charset="77"/>
              </a:rPr>
              <a:t>Music is </a:t>
            </a:r>
            <a:r>
              <a:rPr lang="en-US" sz="6000" dirty="0" err="1">
                <a:solidFill>
                  <a:srgbClr val="FFFFFF"/>
                </a:solidFill>
                <a:latin typeface="Britannic Bold" panose="020B0903060703020204" pitchFamily="34" charset="77"/>
              </a:rPr>
              <a:t>maths</a:t>
            </a:r>
            <a:endParaRPr lang="en-US" sz="6000" dirty="0">
              <a:solidFill>
                <a:srgbClr val="FFFFFF"/>
              </a:solidFill>
              <a:latin typeface="Britannic Bold" panose="020B0903060703020204" pitchFamily="34" charset="77"/>
            </a:endParaRPr>
          </a:p>
        </p:txBody>
      </p:sp>
      <p:sp>
        <p:nvSpPr>
          <p:cNvPr id="11" name="Freeform: Shape 10">
            <a:extLst>
              <a:ext uri="{FF2B5EF4-FFF2-40B4-BE49-F238E27FC236}">
                <a16:creationId xmlns:a16="http://schemas.microsoft.com/office/drawing/2014/main" id="{7C54E824-C0F4-480B-BC88-689F50C45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24411" y="548"/>
            <a:ext cx="3534174" cy="3142889"/>
          </a:xfrm>
          <a:custGeom>
            <a:avLst/>
            <a:gdLst>
              <a:gd name="connsiteX0" fmla="*/ 229420 w 4349752"/>
              <a:gd name="connsiteY0" fmla="*/ 0 h 3142889"/>
              <a:gd name="connsiteX1" fmla="*/ 4120333 w 4349752"/>
              <a:gd name="connsiteY1" fmla="*/ 0 h 3142889"/>
              <a:gd name="connsiteX2" fmla="*/ 4178840 w 4349752"/>
              <a:gd name="connsiteY2" fmla="*/ 121453 h 3142889"/>
              <a:gd name="connsiteX3" fmla="*/ 4349752 w 4349752"/>
              <a:gd name="connsiteY3" fmla="*/ 968013 h 3142889"/>
              <a:gd name="connsiteX4" fmla="*/ 2174876 w 4349752"/>
              <a:gd name="connsiteY4" fmla="*/ 3142889 h 3142889"/>
              <a:gd name="connsiteX5" fmla="*/ 0 w 4349752"/>
              <a:gd name="connsiteY5" fmla="*/ 968013 h 3142889"/>
              <a:gd name="connsiteX6" fmla="*/ 170913 w 4349752"/>
              <a:gd name="connsiteY6" fmla="*/ 121453 h 314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9752" h="3142889">
                <a:moveTo>
                  <a:pt x="229420" y="0"/>
                </a:moveTo>
                <a:lnTo>
                  <a:pt x="4120333" y="0"/>
                </a:lnTo>
                <a:lnTo>
                  <a:pt x="4178840" y="121453"/>
                </a:lnTo>
                <a:cubicBezTo>
                  <a:pt x="4288894" y="381652"/>
                  <a:pt x="4349752" y="667725"/>
                  <a:pt x="4349752" y="968013"/>
                </a:cubicBezTo>
                <a:cubicBezTo>
                  <a:pt x="4349752" y="2169164"/>
                  <a:pt x="3376027" y="3142889"/>
                  <a:pt x="2174876" y="3142889"/>
                </a:cubicBezTo>
                <a:cubicBezTo>
                  <a:pt x="973725" y="3142889"/>
                  <a:pt x="0" y="2169164"/>
                  <a:pt x="0" y="968013"/>
                </a:cubicBezTo>
                <a:cubicBezTo>
                  <a:pt x="0" y="667725"/>
                  <a:pt x="60858" y="381652"/>
                  <a:pt x="170913" y="12145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58DEA6A1-FC5C-4E6E-BBBF-7E472949B3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8679" y="1421356"/>
            <a:ext cx="3687321" cy="5436644"/>
          </a:xfrm>
          <a:custGeom>
            <a:avLst/>
            <a:gdLst>
              <a:gd name="connsiteX0" fmla="*/ 3084645 w 4538241"/>
              <a:gd name="connsiteY0" fmla="*/ 0 h 5436644"/>
              <a:gd name="connsiteX1" fmla="*/ 4285328 w 4538241"/>
              <a:gd name="connsiteY1" fmla="*/ 242407 h 5436644"/>
              <a:gd name="connsiteX2" fmla="*/ 4538241 w 4538241"/>
              <a:gd name="connsiteY2" fmla="*/ 364242 h 5436644"/>
              <a:gd name="connsiteX3" fmla="*/ 4538241 w 4538241"/>
              <a:gd name="connsiteY3" fmla="*/ 5436644 h 5436644"/>
              <a:gd name="connsiteX4" fmla="*/ 1091428 w 4538241"/>
              <a:gd name="connsiteY4" fmla="*/ 5436644 h 5436644"/>
              <a:gd name="connsiteX5" fmla="*/ 903472 w 4538241"/>
              <a:gd name="connsiteY5" fmla="*/ 5265818 h 5436644"/>
              <a:gd name="connsiteX6" fmla="*/ 0 w 4538241"/>
              <a:gd name="connsiteY6" fmla="*/ 3084645 h 5436644"/>
              <a:gd name="connsiteX7" fmla="*/ 3084645 w 4538241"/>
              <a:gd name="connsiteY7" fmla="*/ 0 h 543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8241" h="5436644">
                <a:moveTo>
                  <a:pt x="3084645" y="0"/>
                </a:moveTo>
                <a:cubicBezTo>
                  <a:pt x="3510546" y="0"/>
                  <a:pt x="3916286" y="86315"/>
                  <a:pt x="4285328" y="242407"/>
                </a:cubicBezTo>
                <a:lnTo>
                  <a:pt x="4538241" y="364242"/>
                </a:lnTo>
                <a:lnTo>
                  <a:pt x="4538241" y="5436644"/>
                </a:lnTo>
                <a:lnTo>
                  <a:pt x="1091428" y="5436644"/>
                </a:lnTo>
                <a:lnTo>
                  <a:pt x="903472" y="5265818"/>
                </a:lnTo>
                <a:cubicBezTo>
                  <a:pt x="345261" y="4707608"/>
                  <a:pt x="0" y="3936446"/>
                  <a:pt x="0" y="3084645"/>
                </a:cubicBezTo>
                <a:cubicBezTo>
                  <a:pt x="0" y="1381043"/>
                  <a:pt x="1381043" y="0"/>
                  <a:pt x="3084645"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96AAAC3B-1954-46B7-BBAC-27DFF5B529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57008" y="0"/>
            <a:ext cx="3268980" cy="2980240"/>
          </a:xfrm>
          <a:custGeom>
            <a:avLst/>
            <a:gdLst>
              <a:gd name="connsiteX0" fmla="*/ 248676 w 4023360"/>
              <a:gd name="connsiteY0" fmla="*/ 0 h 2980240"/>
              <a:gd name="connsiteX1" fmla="*/ 3774684 w 4023360"/>
              <a:gd name="connsiteY1" fmla="*/ 0 h 2980240"/>
              <a:gd name="connsiteX2" fmla="*/ 3780561 w 4023360"/>
              <a:gd name="connsiteY2" fmla="*/ 9674 h 2980240"/>
              <a:gd name="connsiteX3" fmla="*/ 4023360 w 4023360"/>
              <a:gd name="connsiteY3" fmla="*/ 968560 h 2980240"/>
              <a:gd name="connsiteX4" fmla="*/ 2011680 w 4023360"/>
              <a:gd name="connsiteY4" fmla="*/ 2980240 h 2980240"/>
              <a:gd name="connsiteX5" fmla="*/ 0 w 4023360"/>
              <a:gd name="connsiteY5" fmla="*/ 968560 h 2980240"/>
              <a:gd name="connsiteX6" fmla="*/ 242799 w 4023360"/>
              <a:gd name="connsiteY6" fmla="*/ 9674 h 298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3360" h="2980240">
                <a:moveTo>
                  <a:pt x="248676" y="0"/>
                </a:moveTo>
                <a:lnTo>
                  <a:pt x="3774684" y="0"/>
                </a:lnTo>
                <a:lnTo>
                  <a:pt x="3780561" y="9674"/>
                </a:lnTo>
                <a:cubicBezTo>
                  <a:pt x="3935405" y="294716"/>
                  <a:pt x="4023360" y="621366"/>
                  <a:pt x="4023360" y="968560"/>
                </a:cubicBezTo>
                <a:cubicBezTo>
                  <a:pt x="4023360" y="2079580"/>
                  <a:pt x="3122700" y="2980240"/>
                  <a:pt x="2011680" y="2980240"/>
                </a:cubicBezTo>
                <a:cubicBezTo>
                  <a:pt x="900660" y="2980240"/>
                  <a:pt x="0" y="2079580"/>
                  <a:pt x="0" y="968560"/>
                </a:cubicBezTo>
                <a:cubicBezTo>
                  <a:pt x="0" y="621366"/>
                  <a:pt x="87955" y="294716"/>
                  <a:pt x="242799" y="967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6A42DD9-D262-5A48-A387-3590F2103B19}"/>
              </a:ext>
            </a:extLst>
          </p:cNvPr>
          <p:cNvSpPr>
            <a:spLocks noGrp="1"/>
          </p:cNvSpPr>
          <p:nvPr>
            <p:ph sz="half" idx="1"/>
          </p:nvPr>
        </p:nvSpPr>
        <p:spPr>
          <a:xfrm>
            <a:off x="3233610" y="-256802"/>
            <a:ext cx="2761178" cy="3237042"/>
          </a:xfrm>
        </p:spPr>
        <p:txBody>
          <a:bodyPr anchor="ctr">
            <a:normAutofit/>
          </a:bodyPr>
          <a:lstStyle/>
          <a:p>
            <a:pPr marL="0" indent="0" algn="ctr">
              <a:buNone/>
            </a:pPr>
            <a:r>
              <a:rPr lang="en-US" sz="2000" dirty="0"/>
              <a:t>Music is divided into different fractions of time. Rhythms have to add up to the right number of beats per bar and musicians have to count those beats to make sure they play in the right place. </a:t>
            </a:r>
          </a:p>
        </p:txBody>
      </p:sp>
      <p:sp>
        <p:nvSpPr>
          <p:cNvPr id="17" name="Freeform: Shape 16">
            <a:extLst>
              <a:ext uri="{FF2B5EF4-FFF2-40B4-BE49-F238E27FC236}">
                <a16:creationId xmlns:a16="http://schemas.microsoft.com/office/drawing/2014/main" id="{A5AD6500-BB62-4AAC-9D2F-C10DDC90C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51228" y="1584494"/>
            <a:ext cx="3554773" cy="5273507"/>
          </a:xfrm>
          <a:custGeom>
            <a:avLst/>
            <a:gdLst>
              <a:gd name="connsiteX0" fmla="*/ 2921508 w 4375105"/>
              <a:gd name="connsiteY0" fmla="*/ 0 h 5273507"/>
              <a:gd name="connsiteX1" fmla="*/ 4314072 w 4375105"/>
              <a:gd name="connsiteY1" fmla="*/ 352611 h 5273507"/>
              <a:gd name="connsiteX2" fmla="*/ 4375105 w 4375105"/>
              <a:gd name="connsiteY2" fmla="*/ 389689 h 5273507"/>
              <a:gd name="connsiteX3" fmla="*/ 4375105 w 4375105"/>
              <a:gd name="connsiteY3" fmla="*/ 5273507 h 5273507"/>
              <a:gd name="connsiteX4" fmla="*/ 1193705 w 4375105"/>
              <a:gd name="connsiteY4" fmla="*/ 5273507 h 5273507"/>
              <a:gd name="connsiteX5" fmla="*/ 1063158 w 4375105"/>
              <a:gd name="connsiteY5" fmla="*/ 5175886 h 5273507"/>
              <a:gd name="connsiteX6" fmla="*/ 0 w 4375105"/>
              <a:gd name="connsiteY6" fmla="*/ 2921508 h 5273507"/>
              <a:gd name="connsiteX7" fmla="*/ 2921508 w 4375105"/>
              <a:gd name="connsiteY7" fmla="*/ 0 h 527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5105" h="5273507">
                <a:moveTo>
                  <a:pt x="2921508" y="0"/>
                </a:moveTo>
                <a:cubicBezTo>
                  <a:pt x="3425728" y="0"/>
                  <a:pt x="3900114" y="127735"/>
                  <a:pt x="4314072" y="352611"/>
                </a:cubicBezTo>
                <a:lnTo>
                  <a:pt x="4375105" y="389689"/>
                </a:lnTo>
                <a:lnTo>
                  <a:pt x="4375105" y="5273507"/>
                </a:lnTo>
                <a:lnTo>
                  <a:pt x="1193705" y="5273507"/>
                </a:lnTo>
                <a:lnTo>
                  <a:pt x="1063158" y="5175886"/>
                </a:lnTo>
                <a:cubicBezTo>
                  <a:pt x="413861" y="4640038"/>
                  <a:pt x="0" y="3829104"/>
                  <a:pt x="0" y="2921508"/>
                </a:cubicBezTo>
                <a:cubicBezTo>
                  <a:pt x="0" y="1308004"/>
                  <a:pt x="1308004" y="0"/>
                  <a:pt x="292150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8FE48069-AA78-7A45-AA35-E54E99C46A77}"/>
              </a:ext>
            </a:extLst>
          </p:cNvPr>
          <p:cNvSpPr>
            <a:spLocks noGrp="1"/>
          </p:cNvSpPr>
          <p:nvPr>
            <p:ph sz="half" idx="2"/>
          </p:nvPr>
        </p:nvSpPr>
        <p:spPr>
          <a:xfrm>
            <a:off x="6729002" y="1969569"/>
            <a:ext cx="3170377" cy="4704347"/>
          </a:xfrm>
        </p:spPr>
        <p:txBody>
          <a:bodyPr anchor="ctr">
            <a:normAutofit/>
          </a:bodyPr>
          <a:lstStyle/>
          <a:p>
            <a:pPr marL="0" indent="0" algn="r">
              <a:buNone/>
            </a:pPr>
            <a:r>
              <a:rPr lang="en-US" sz="2400" dirty="0"/>
              <a:t>The brain processes mathematical and musical patterns in the same way, looking for repetition and symmetry. </a:t>
            </a:r>
          </a:p>
          <a:p>
            <a:pPr marL="0" indent="0" algn="r">
              <a:buNone/>
            </a:pPr>
            <a:r>
              <a:rPr lang="en-US" sz="2400" dirty="0"/>
              <a:t>Many great works of music have been shown to be structured according to the ‘Golden Ratio’, which is formed from the Fibonacci sequence. </a:t>
            </a:r>
          </a:p>
        </p:txBody>
      </p:sp>
      <p:pic>
        <p:nvPicPr>
          <p:cNvPr id="5" name="Picture 4">
            <a:extLst>
              <a:ext uri="{FF2B5EF4-FFF2-40B4-BE49-F238E27FC236}">
                <a16:creationId xmlns:a16="http://schemas.microsoft.com/office/drawing/2014/main" id="{B370A590-C3F2-104D-BF89-CF6F78C54402}"/>
              </a:ext>
            </a:extLst>
          </p:cNvPr>
          <p:cNvPicPr>
            <a:picLocks noChangeAspect="1"/>
          </p:cNvPicPr>
          <p:nvPr/>
        </p:nvPicPr>
        <p:blipFill>
          <a:blip r:embed="rId2"/>
          <a:stretch>
            <a:fillRect/>
          </a:stretch>
        </p:blipFill>
        <p:spPr>
          <a:xfrm>
            <a:off x="373979" y="3544618"/>
            <a:ext cx="5422654" cy="26155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64609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45BF01-625E-4022-91E5-488DB3FCB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78659" cy="6858000"/>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schemeClr>
              </a:solidFill>
            </a:endParaRPr>
          </a:p>
        </p:txBody>
      </p:sp>
      <p:sp>
        <p:nvSpPr>
          <p:cNvPr id="2" name="Title 1">
            <a:extLst>
              <a:ext uri="{FF2B5EF4-FFF2-40B4-BE49-F238E27FC236}">
                <a16:creationId xmlns:a16="http://schemas.microsoft.com/office/drawing/2014/main" id="{9E194AE1-2C54-D04C-AE06-B8F4867E8EB2}"/>
              </a:ext>
            </a:extLst>
          </p:cNvPr>
          <p:cNvSpPr>
            <a:spLocks noGrp="1"/>
          </p:cNvSpPr>
          <p:nvPr>
            <p:ph type="title"/>
          </p:nvPr>
        </p:nvSpPr>
        <p:spPr>
          <a:xfrm>
            <a:off x="184811" y="204537"/>
            <a:ext cx="3428138" cy="1910485"/>
          </a:xfrm>
          <a:solidFill>
            <a:schemeClr val="tx1">
              <a:alpha val="50000"/>
            </a:schemeClr>
          </a:solidFill>
          <a:ln w="25400" cap="sq" cmpd="sng">
            <a:solidFill>
              <a:schemeClr val="bg1"/>
            </a:solidFill>
            <a:miter lim="800000"/>
          </a:ln>
        </p:spPr>
        <p:txBody>
          <a:bodyPr>
            <a:normAutofit/>
          </a:bodyPr>
          <a:lstStyle/>
          <a:p>
            <a:pPr algn="ctr"/>
            <a:r>
              <a:rPr lang="en-US" sz="6000" dirty="0">
                <a:solidFill>
                  <a:srgbClr val="00B050"/>
                </a:solidFill>
                <a:latin typeface="Britannic Bold" panose="020B0903060703020204" pitchFamily="34" charset="77"/>
              </a:rPr>
              <a:t>Music is physical </a:t>
            </a:r>
          </a:p>
        </p:txBody>
      </p:sp>
      <p:sp useBgFill="1">
        <p:nvSpPr>
          <p:cNvPr id="11" name="Rectangle 10">
            <a:extLst>
              <a:ext uri="{FF2B5EF4-FFF2-40B4-BE49-F238E27FC236}">
                <a16:creationId xmlns:a16="http://schemas.microsoft.com/office/drawing/2014/main" id="{0E442549-290E-4B7E-892E-F2DB911DD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81616" y="-2"/>
            <a:ext cx="6124384"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A3AFC70-05CF-AC4C-BB5F-BE7978BC17BD}"/>
              </a:ext>
            </a:extLst>
          </p:cNvPr>
          <p:cNvSpPr>
            <a:spLocks noGrp="1"/>
          </p:cNvSpPr>
          <p:nvPr>
            <p:ph sz="half" idx="1"/>
          </p:nvPr>
        </p:nvSpPr>
        <p:spPr>
          <a:xfrm>
            <a:off x="90630" y="2178437"/>
            <a:ext cx="3522320" cy="4499090"/>
          </a:xfrm>
        </p:spPr>
        <p:txBody>
          <a:bodyPr anchor="b">
            <a:normAutofit fontScale="92500" lnSpcReduction="10000"/>
          </a:bodyPr>
          <a:lstStyle/>
          <a:p>
            <a:pPr marL="0" indent="0">
              <a:buNone/>
            </a:pPr>
            <a:r>
              <a:rPr lang="en-US" sz="2400" dirty="0">
                <a:solidFill>
                  <a:schemeClr val="bg1"/>
                </a:solidFill>
              </a:rPr>
              <a:t>Singing or playing an instrument requires great control over many muscles in your body. A singer or wind player must be able to control their breathing with their diaphragm. Instrumentalists need to control their fingers, and require excellent muscle memory in order to remember how to play each note. All of this physical control must be quick to react to any change in the music we are playing. </a:t>
            </a:r>
          </a:p>
        </p:txBody>
      </p:sp>
      <p:sp>
        <p:nvSpPr>
          <p:cNvPr id="4" name="Content Placeholder 3">
            <a:extLst>
              <a:ext uri="{FF2B5EF4-FFF2-40B4-BE49-F238E27FC236}">
                <a16:creationId xmlns:a16="http://schemas.microsoft.com/office/drawing/2014/main" id="{7FBEA7F5-DB63-9343-B304-17CCA54D2EE3}"/>
              </a:ext>
            </a:extLst>
          </p:cNvPr>
          <p:cNvSpPr>
            <a:spLocks noGrp="1"/>
          </p:cNvSpPr>
          <p:nvPr>
            <p:ph sz="half" idx="2"/>
          </p:nvPr>
        </p:nvSpPr>
        <p:spPr>
          <a:xfrm>
            <a:off x="3960906" y="2686679"/>
            <a:ext cx="5896966" cy="1701216"/>
          </a:xfrm>
        </p:spPr>
        <p:txBody>
          <a:bodyPr>
            <a:normAutofit fontScale="92500" lnSpcReduction="10000"/>
          </a:bodyPr>
          <a:lstStyle/>
          <a:p>
            <a:pPr marL="0" indent="0">
              <a:buNone/>
            </a:pPr>
            <a:r>
              <a:rPr lang="en-US" sz="2400" dirty="0"/>
              <a:t>Many sports people use music to help them train or get into the right frame of mind before competing. Songs at the right speed can help you get into a rhythm when training, and even improve endurance. </a:t>
            </a:r>
          </a:p>
        </p:txBody>
      </p:sp>
      <p:pic>
        <p:nvPicPr>
          <p:cNvPr id="5" name="Picture 4">
            <a:extLst>
              <a:ext uri="{FF2B5EF4-FFF2-40B4-BE49-F238E27FC236}">
                <a16:creationId xmlns:a16="http://schemas.microsoft.com/office/drawing/2014/main" id="{1F809923-95BD-BF47-A56C-EA2428B0BE95}"/>
              </a:ext>
            </a:extLst>
          </p:cNvPr>
          <p:cNvPicPr>
            <a:picLocks noChangeAspect="1"/>
          </p:cNvPicPr>
          <p:nvPr/>
        </p:nvPicPr>
        <p:blipFill>
          <a:blip r:embed="rId3"/>
          <a:stretch>
            <a:fillRect/>
          </a:stretch>
        </p:blipFill>
        <p:spPr>
          <a:xfrm>
            <a:off x="4009034" y="4150895"/>
            <a:ext cx="5669548" cy="24719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a:extLst>
              <a:ext uri="{FF2B5EF4-FFF2-40B4-BE49-F238E27FC236}">
                <a16:creationId xmlns:a16="http://schemas.microsoft.com/office/drawing/2014/main" id="{4958FA94-597B-4647-A35B-8B49777452F9}"/>
              </a:ext>
            </a:extLst>
          </p:cNvPr>
          <p:cNvPicPr>
            <a:picLocks noChangeAspect="1"/>
          </p:cNvPicPr>
          <p:nvPr/>
        </p:nvPicPr>
        <p:blipFill>
          <a:blip r:embed="rId4"/>
          <a:stretch>
            <a:fillRect/>
          </a:stretch>
        </p:blipFill>
        <p:spPr>
          <a:xfrm>
            <a:off x="4114799" y="122491"/>
            <a:ext cx="3314116" cy="2455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7607275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6312"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312" y="0"/>
            <a:ext cx="2615368"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09E54E-4637-1D46-BBCC-329079DB1421}"/>
              </a:ext>
            </a:extLst>
          </p:cNvPr>
          <p:cNvSpPr>
            <a:spLocks noGrp="1"/>
          </p:cNvSpPr>
          <p:nvPr>
            <p:ph type="title"/>
          </p:nvPr>
        </p:nvSpPr>
        <p:spPr>
          <a:xfrm rot="16200000">
            <a:off x="-1766968" y="2708780"/>
            <a:ext cx="6569242" cy="1512629"/>
          </a:xfrm>
        </p:spPr>
        <p:txBody>
          <a:bodyPr anchor="t">
            <a:normAutofit fontScale="90000"/>
          </a:bodyPr>
          <a:lstStyle/>
          <a:p>
            <a:pPr algn="ctr"/>
            <a:r>
              <a:rPr lang="en-US" sz="7200" dirty="0">
                <a:solidFill>
                  <a:srgbClr val="FFFFFF"/>
                </a:solidFill>
                <a:latin typeface="Britannic Bold" panose="020B0903060703020204" pitchFamily="34" charset="77"/>
              </a:rPr>
              <a:t>Music is science</a:t>
            </a:r>
          </a:p>
        </p:txBody>
      </p:sp>
      <p:sp>
        <p:nvSpPr>
          <p:cNvPr id="3" name="Content Placeholder 2">
            <a:extLst>
              <a:ext uri="{FF2B5EF4-FFF2-40B4-BE49-F238E27FC236}">
                <a16:creationId xmlns:a16="http://schemas.microsoft.com/office/drawing/2014/main" id="{F0B60D4D-2F44-834F-9966-474D06741012}"/>
              </a:ext>
            </a:extLst>
          </p:cNvPr>
          <p:cNvSpPr>
            <a:spLocks noGrp="1"/>
          </p:cNvSpPr>
          <p:nvPr>
            <p:ph sz="half" idx="1"/>
          </p:nvPr>
        </p:nvSpPr>
        <p:spPr>
          <a:xfrm>
            <a:off x="3497576" y="262596"/>
            <a:ext cx="2780341" cy="3164305"/>
          </a:xfrm>
        </p:spPr>
        <p:txBody>
          <a:bodyPr>
            <a:normAutofit/>
          </a:bodyPr>
          <a:lstStyle/>
          <a:p>
            <a:pPr marL="0" indent="0">
              <a:buNone/>
            </a:pPr>
            <a:r>
              <a:rPr lang="en-US" sz="2000" dirty="0"/>
              <a:t>Music is the measure of time through sound. It can be broken down into exact scientific measurements: pitch is measured as the frequency of the sound waves, dynamics as volume in decibels, tempo as beats per minute. </a:t>
            </a:r>
          </a:p>
        </p:txBody>
      </p:sp>
      <p:sp>
        <p:nvSpPr>
          <p:cNvPr id="4" name="Content Placeholder 3">
            <a:extLst>
              <a:ext uri="{FF2B5EF4-FFF2-40B4-BE49-F238E27FC236}">
                <a16:creationId xmlns:a16="http://schemas.microsoft.com/office/drawing/2014/main" id="{2D097495-8F36-444B-8493-C39D7DFB8AE6}"/>
              </a:ext>
            </a:extLst>
          </p:cNvPr>
          <p:cNvSpPr>
            <a:spLocks noGrp="1"/>
          </p:cNvSpPr>
          <p:nvPr>
            <p:ph sz="half" idx="2"/>
          </p:nvPr>
        </p:nvSpPr>
        <p:spPr>
          <a:xfrm>
            <a:off x="6821905" y="2994738"/>
            <a:ext cx="2923674" cy="3646694"/>
          </a:xfrm>
        </p:spPr>
        <p:txBody>
          <a:bodyPr>
            <a:normAutofit/>
          </a:bodyPr>
          <a:lstStyle/>
          <a:p>
            <a:pPr marL="0" indent="0" algn="r">
              <a:buNone/>
            </a:pPr>
            <a:r>
              <a:rPr lang="en-US" sz="2400" dirty="0"/>
              <a:t>Listening to music alters the chemicals in our brains. Playing music is one of the only activities that uses the whole brain at once, making connections between the visual, auditory, and motor cortices. </a:t>
            </a:r>
          </a:p>
        </p:txBody>
      </p:sp>
      <p:pic>
        <p:nvPicPr>
          <p:cNvPr id="8" name="Picture 7">
            <a:extLst>
              <a:ext uri="{FF2B5EF4-FFF2-40B4-BE49-F238E27FC236}">
                <a16:creationId xmlns:a16="http://schemas.microsoft.com/office/drawing/2014/main" id="{512B6C0D-B716-D346-8A55-EA19CAA3C9A7}"/>
              </a:ext>
            </a:extLst>
          </p:cNvPr>
          <p:cNvPicPr>
            <a:picLocks noChangeAspect="1"/>
          </p:cNvPicPr>
          <p:nvPr/>
        </p:nvPicPr>
        <p:blipFill>
          <a:blip r:embed="rId2"/>
          <a:stretch>
            <a:fillRect/>
          </a:stretch>
        </p:blipFill>
        <p:spPr>
          <a:xfrm>
            <a:off x="6277917" y="346817"/>
            <a:ext cx="3358482" cy="2093345"/>
          </a:xfrm>
          <a:prstGeom prst="rect">
            <a:avLst/>
          </a:prstGeom>
        </p:spPr>
      </p:pic>
      <p:pic>
        <p:nvPicPr>
          <p:cNvPr id="6" name="Picture 5">
            <a:extLst>
              <a:ext uri="{FF2B5EF4-FFF2-40B4-BE49-F238E27FC236}">
                <a16:creationId xmlns:a16="http://schemas.microsoft.com/office/drawing/2014/main" id="{FF8582FC-60CF-D245-8CAA-EE7BA49DC627}"/>
              </a:ext>
            </a:extLst>
          </p:cNvPr>
          <p:cNvPicPr>
            <a:picLocks noChangeAspect="1"/>
          </p:cNvPicPr>
          <p:nvPr/>
        </p:nvPicPr>
        <p:blipFill>
          <a:blip r:embed="rId3"/>
          <a:stretch>
            <a:fillRect/>
          </a:stretch>
        </p:blipFill>
        <p:spPr>
          <a:xfrm>
            <a:off x="3497576" y="2994738"/>
            <a:ext cx="3373908" cy="4006515"/>
          </a:xfrm>
          <a:prstGeom prst="rect">
            <a:avLst/>
          </a:prstGeom>
        </p:spPr>
      </p:pic>
    </p:spTree>
    <p:extLst>
      <p:ext uri="{BB962C8B-B14F-4D97-AF65-F5344CB8AC3E}">
        <p14:creationId xmlns:p14="http://schemas.microsoft.com/office/powerpoint/2010/main" val="414465717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73FFF3-41BB-4E47-9AAD-8B51FB899899}"/>
              </a:ext>
            </a:extLst>
          </p:cNvPr>
          <p:cNvPicPr>
            <a:picLocks noChangeAspect="1"/>
          </p:cNvPicPr>
          <p:nvPr/>
        </p:nvPicPr>
        <p:blipFill rotWithShape="1">
          <a:blip r:embed="rId2"/>
          <a:srcRect l="5139" r="7912" b="1"/>
          <a:stretch/>
        </p:blipFill>
        <p:spPr>
          <a:xfrm>
            <a:off x="20" y="10"/>
            <a:ext cx="9905979"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488895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CD3C35B8-1C65-9B4E-9179-5567FF3F70FC}"/>
              </a:ext>
            </a:extLst>
          </p:cNvPr>
          <p:cNvSpPr>
            <a:spLocks noGrp="1"/>
          </p:cNvSpPr>
          <p:nvPr>
            <p:ph type="title"/>
          </p:nvPr>
        </p:nvSpPr>
        <p:spPr>
          <a:xfrm>
            <a:off x="576426" y="1913950"/>
            <a:ext cx="3415861" cy="1342754"/>
          </a:xfrm>
        </p:spPr>
        <p:txBody>
          <a:bodyPr vert="horz" lIns="91440" tIns="45720" rIns="91440" bIns="45720" rtlCol="0" anchor="ctr">
            <a:normAutofit/>
          </a:bodyPr>
          <a:lstStyle/>
          <a:p>
            <a:pPr algn="ctr"/>
            <a:r>
              <a:rPr lang="en-US" dirty="0">
                <a:latin typeface="Britannic Bold" panose="020B0903060703020204" pitchFamily="34" charset="77"/>
              </a:rPr>
              <a:t>Music is history</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58228" y="3337139"/>
            <a:ext cx="760029"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F481478-2DC2-6C4A-A685-6847F2E55745}"/>
              </a:ext>
            </a:extLst>
          </p:cNvPr>
          <p:cNvSpPr>
            <a:spLocks noGrp="1"/>
          </p:cNvSpPr>
          <p:nvPr>
            <p:ph sz="half" idx="1"/>
          </p:nvPr>
        </p:nvSpPr>
        <p:spPr>
          <a:xfrm>
            <a:off x="290823" y="3425483"/>
            <a:ext cx="4307305" cy="3344174"/>
          </a:xfrm>
        </p:spPr>
        <p:txBody>
          <a:bodyPr vert="horz" lIns="91440" tIns="45720" rIns="91440" bIns="45720" rtlCol="0" anchor="ctr">
            <a:normAutofit fontScale="92500" lnSpcReduction="10000"/>
          </a:bodyPr>
          <a:lstStyle/>
          <a:p>
            <a:pPr marL="0" indent="0" algn="ctr">
              <a:buNone/>
            </a:pPr>
            <a:r>
              <a:rPr lang="en-US" sz="2000" dirty="0"/>
              <a:t>Music has played a huge part in nearly every human culture throughout history. The oldest musical instruments discovered are a pair of flutes made be cavemen over 42,000 years ago. Musical styles and instruments have changed according to the fashion and technology of the times, from prehistoric flutes, to violins, to electric guitars and the computer generated sounds of today. Many historical figures, including Henry VIII, Gandhi and Einstein were accomplished musicians. </a:t>
            </a:r>
          </a:p>
        </p:txBody>
      </p:sp>
    </p:spTree>
    <p:extLst>
      <p:ext uri="{BB962C8B-B14F-4D97-AF65-F5344CB8AC3E}">
        <p14:creationId xmlns:p14="http://schemas.microsoft.com/office/powerpoint/2010/main" val="2043960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0E3530-2DA4-4141-B024-2C3E6FCF91FD}"/>
              </a:ext>
            </a:extLst>
          </p:cNvPr>
          <p:cNvPicPr>
            <a:picLocks noChangeAspect="1"/>
          </p:cNvPicPr>
          <p:nvPr/>
        </p:nvPicPr>
        <p:blipFill>
          <a:blip r:embed="rId2"/>
          <a:stretch>
            <a:fillRect/>
          </a:stretch>
        </p:blipFill>
        <p:spPr>
          <a:xfrm>
            <a:off x="0" y="0"/>
            <a:ext cx="9906000" cy="6858000"/>
          </a:xfrm>
          <a:prstGeom prst="rect">
            <a:avLst/>
          </a:prstGeom>
        </p:spPr>
      </p:pic>
      <p:sp>
        <p:nvSpPr>
          <p:cNvPr id="3" name="Content Placeholder 2">
            <a:extLst>
              <a:ext uri="{FF2B5EF4-FFF2-40B4-BE49-F238E27FC236}">
                <a16:creationId xmlns:a16="http://schemas.microsoft.com/office/drawing/2014/main" id="{6DC0D545-0DCC-F445-A729-42AE38511079}"/>
              </a:ext>
            </a:extLst>
          </p:cNvPr>
          <p:cNvSpPr>
            <a:spLocks noGrp="1"/>
          </p:cNvSpPr>
          <p:nvPr>
            <p:ph sz="half" idx="1"/>
          </p:nvPr>
        </p:nvSpPr>
        <p:spPr>
          <a:xfrm>
            <a:off x="681037" y="4391526"/>
            <a:ext cx="8607342" cy="1636296"/>
          </a:xfrm>
          <a:solidFill>
            <a:schemeClr val="bg2">
              <a:alpha val="80000"/>
            </a:schemeClr>
          </a:solidFill>
        </p:spPr>
        <p:txBody>
          <a:bodyPr/>
          <a:lstStyle/>
          <a:p>
            <a:pPr marL="0" indent="0" algn="ctr">
              <a:buNone/>
            </a:pPr>
            <a:r>
              <a:rPr lang="en-US" dirty="0"/>
              <a:t>Art is a way of expressing thoughts, feelings, and ideas without the need for words. It needs imagination and creativity. Drawings and paintings are art to be looked at, whereas music is art to be listened to. </a:t>
            </a:r>
          </a:p>
        </p:txBody>
      </p:sp>
    </p:spTree>
    <p:extLst>
      <p:ext uri="{BB962C8B-B14F-4D97-AF65-F5344CB8AC3E}">
        <p14:creationId xmlns:p14="http://schemas.microsoft.com/office/powerpoint/2010/main" val="2323883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E8C036-A9F0-394C-89AF-A10026A5498D}"/>
              </a:ext>
            </a:extLst>
          </p:cNvPr>
          <p:cNvPicPr>
            <a:picLocks noChangeAspect="1"/>
          </p:cNvPicPr>
          <p:nvPr/>
        </p:nvPicPr>
        <p:blipFill rotWithShape="1">
          <a:blip r:embed="rId2"/>
          <a:srcRect t="18947" b="18947"/>
          <a:stretch/>
        </p:blipFill>
        <p:spPr>
          <a:xfrm>
            <a:off x="0" y="733926"/>
            <a:ext cx="3589421" cy="2229219"/>
          </a:xfrm>
          <a:prstGeom prst="rect">
            <a:avLst/>
          </a:prstGeom>
        </p:spPr>
      </p:pic>
      <p:pic>
        <p:nvPicPr>
          <p:cNvPr id="6" name="Picture 5">
            <a:extLst>
              <a:ext uri="{FF2B5EF4-FFF2-40B4-BE49-F238E27FC236}">
                <a16:creationId xmlns:a16="http://schemas.microsoft.com/office/drawing/2014/main" id="{0C0F38A2-B425-BA40-84FA-109CD0B421A8}"/>
              </a:ext>
            </a:extLst>
          </p:cNvPr>
          <p:cNvPicPr>
            <a:picLocks noChangeAspect="1"/>
          </p:cNvPicPr>
          <p:nvPr/>
        </p:nvPicPr>
        <p:blipFill rotWithShape="1">
          <a:blip r:embed="rId2"/>
          <a:srcRect t="18947" b="18947"/>
          <a:stretch/>
        </p:blipFill>
        <p:spPr>
          <a:xfrm>
            <a:off x="3589421" y="733925"/>
            <a:ext cx="3589421" cy="2229219"/>
          </a:xfrm>
          <a:prstGeom prst="rect">
            <a:avLst/>
          </a:prstGeom>
        </p:spPr>
      </p:pic>
      <p:pic>
        <p:nvPicPr>
          <p:cNvPr id="7" name="Picture 6">
            <a:extLst>
              <a:ext uri="{FF2B5EF4-FFF2-40B4-BE49-F238E27FC236}">
                <a16:creationId xmlns:a16="http://schemas.microsoft.com/office/drawing/2014/main" id="{59F59E6D-B808-CB4E-BF72-7B7C11437AEF}"/>
              </a:ext>
            </a:extLst>
          </p:cNvPr>
          <p:cNvPicPr>
            <a:picLocks noChangeAspect="1"/>
          </p:cNvPicPr>
          <p:nvPr/>
        </p:nvPicPr>
        <p:blipFill rotWithShape="1">
          <a:blip r:embed="rId2"/>
          <a:srcRect t="18947" b="18947"/>
          <a:stretch/>
        </p:blipFill>
        <p:spPr>
          <a:xfrm>
            <a:off x="7178842" y="733924"/>
            <a:ext cx="3589421" cy="2229219"/>
          </a:xfrm>
          <a:prstGeom prst="rect">
            <a:avLst/>
          </a:prstGeom>
        </p:spPr>
      </p:pic>
      <p:pic>
        <p:nvPicPr>
          <p:cNvPr id="8" name="Picture 7">
            <a:extLst>
              <a:ext uri="{FF2B5EF4-FFF2-40B4-BE49-F238E27FC236}">
                <a16:creationId xmlns:a16="http://schemas.microsoft.com/office/drawing/2014/main" id="{7DD51193-56B4-0045-B936-3C5609ACB86D}"/>
              </a:ext>
            </a:extLst>
          </p:cNvPr>
          <p:cNvPicPr>
            <a:picLocks noChangeAspect="1"/>
          </p:cNvPicPr>
          <p:nvPr/>
        </p:nvPicPr>
        <p:blipFill rotWithShape="1">
          <a:blip r:embed="rId2"/>
          <a:srcRect t="18947" b="18947"/>
          <a:stretch/>
        </p:blipFill>
        <p:spPr>
          <a:xfrm>
            <a:off x="0" y="3954379"/>
            <a:ext cx="3589421" cy="2229219"/>
          </a:xfrm>
          <a:prstGeom prst="rect">
            <a:avLst/>
          </a:prstGeom>
        </p:spPr>
      </p:pic>
      <p:pic>
        <p:nvPicPr>
          <p:cNvPr id="9" name="Picture 8">
            <a:extLst>
              <a:ext uri="{FF2B5EF4-FFF2-40B4-BE49-F238E27FC236}">
                <a16:creationId xmlns:a16="http://schemas.microsoft.com/office/drawing/2014/main" id="{6108E681-6420-F04A-B931-785B7C86D7D4}"/>
              </a:ext>
            </a:extLst>
          </p:cNvPr>
          <p:cNvPicPr>
            <a:picLocks noChangeAspect="1"/>
          </p:cNvPicPr>
          <p:nvPr/>
        </p:nvPicPr>
        <p:blipFill rotWithShape="1">
          <a:blip r:embed="rId2"/>
          <a:srcRect t="18947" b="18947"/>
          <a:stretch/>
        </p:blipFill>
        <p:spPr>
          <a:xfrm>
            <a:off x="3589421" y="3954378"/>
            <a:ext cx="3589421" cy="2229219"/>
          </a:xfrm>
          <a:prstGeom prst="rect">
            <a:avLst/>
          </a:prstGeom>
        </p:spPr>
      </p:pic>
      <p:pic>
        <p:nvPicPr>
          <p:cNvPr id="10" name="Picture 9">
            <a:extLst>
              <a:ext uri="{FF2B5EF4-FFF2-40B4-BE49-F238E27FC236}">
                <a16:creationId xmlns:a16="http://schemas.microsoft.com/office/drawing/2014/main" id="{F7CB546E-4908-9C45-ADF1-F5FACC2E38F4}"/>
              </a:ext>
            </a:extLst>
          </p:cNvPr>
          <p:cNvPicPr>
            <a:picLocks noChangeAspect="1"/>
          </p:cNvPicPr>
          <p:nvPr/>
        </p:nvPicPr>
        <p:blipFill rotWithShape="1">
          <a:blip r:embed="rId2"/>
          <a:srcRect t="18947" b="18947"/>
          <a:stretch/>
        </p:blipFill>
        <p:spPr>
          <a:xfrm>
            <a:off x="7178842" y="3954377"/>
            <a:ext cx="3589421" cy="2229219"/>
          </a:xfrm>
          <a:prstGeom prst="rect">
            <a:avLst/>
          </a:prstGeom>
        </p:spPr>
      </p:pic>
      <p:sp>
        <p:nvSpPr>
          <p:cNvPr id="11" name="TextBox 10">
            <a:extLst>
              <a:ext uri="{FF2B5EF4-FFF2-40B4-BE49-F238E27FC236}">
                <a16:creationId xmlns:a16="http://schemas.microsoft.com/office/drawing/2014/main" id="{159286DF-F10E-1C45-8E59-2C26054436F7}"/>
              </a:ext>
            </a:extLst>
          </p:cNvPr>
          <p:cNvSpPr txBox="1"/>
          <p:nvPr/>
        </p:nvSpPr>
        <p:spPr>
          <a:xfrm>
            <a:off x="541421" y="926432"/>
            <a:ext cx="8927432" cy="1862048"/>
          </a:xfrm>
          <a:prstGeom prst="rect">
            <a:avLst/>
          </a:prstGeom>
          <a:noFill/>
        </p:spPr>
        <p:txBody>
          <a:bodyPr wrap="square" rtlCol="0">
            <a:spAutoFit/>
          </a:bodyPr>
          <a:lstStyle/>
          <a:p>
            <a:pPr algn="ctr"/>
            <a:r>
              <a:rPr lang="en-US" sz="11500" b="1" dirty="0">
                <a:ln w="9525">
                  <a:solidFill>
                    <a:schemeClr val="bg1"/>
                  </a:solidFill>
                  <a:prstDash val="solid"/>
                </a:ln>
                <a:effectLst>
                  <a:outerShdw blurRad="12700" dist="38100" dir="2700000" algn="tl" rotWithShape="0">
                    <a:schemeClr val="bg1">
                      <a:lumMod val="50000"/>
                    </a:schemeClr>
                  </a:outerShdw>
                </a:effectLst>
                <a:latin typeface="Britannic Bold" panose="020B0903060703020204" pitchFamily="34" charset="77"/>
              </a:rPr>
              <a:t>DIVERSITY IN</a:t>
            </a:r>
            <a:endParaRPr lang="en-US" sz="11500" dirty="0">
              <a:latin typeface="Britannic Bold" panose="020B0903060703020204" pitchFamily="34" charset="77"/>
            </a:endParaRPr>
          </a:p>
        </p:txBody>
      </p:sp>
      <p:sp>
        <p:nvSpPr>
          <p:cNvPr id="12" name="TextBox 11">
            <a:extLst>
              <a:ext uri="{FF2B5EF4-FFF2-40B4-BE49-F238E27FC236}">
                <a16:creationId xmlns:a16="http://schemas.microsoft.com/office/drawing/2014/main" id="{F911388F-186D-414F-9EC5-FBD90C760F0B}"/>
              </a:ext>
            </a:extLst>
          </p:cNvPr>
          <p:cNvSpPr txBox="1"/>
          <p:nvPr/>
        </p:nvSpPr>
        <p:spPr>
          <a:xfrm>
            <a:off x="541421" y="4137962"/>
            <a:ext cx="8927432" cy="1862048"/>
          </a:xfrm>
          <a:prstGeom prst="rect">
            <a:avLst/>
          </a:prstGeom>
          <a:noFill/>
        </p:spPr>
        <p:txBody>
          <a:bodyPr wrap="square" rtlCol="0">
            <a:spAutoFit/>
          </a:bodyPr>
          <a:lstStyle/>
          <a:p>
            <a:pPr algn="ctr"/>
            <a:r>
              <a:rPr lang="en-US" sz="11500" b="1" dirty="0">
                <a:ln w="9525">
                  <a:solidFill>
                    <a:schemeClr val="bg1"/>
                  </a:solidFill>
                  <a:prstDash val="solid"/>
                </a:ln>
                <a:effectLst>
                  <a:outerShdw blurRad="12700" dist="38100" dir="2700000" algn="tl" rotWithShape="0">
                    <a:schemeClr val="bg1">
                      <a:lumMod val="50000"/>
                    </a:schemeClr>
                  </a:outerShdw>
                </a:effectLst>
                <a:latin typeface="Britannic Bold" panose="020B0903060703020204" pitchFamily="34" charset="77"/>
              </a:rPr>
              <a:t>MUSIC</a:t>
            </a:r>
            <a:endParaRPr lang="en-US" sz="11500" dirty="0">
              <a:latin typeface="Britannic Bold" panose="020B0903060703020204" pitchFamily="34" charset="77"/>
            </a:endParaRPr>
          </a:p>
        </p:txBody>
      </p:sp>
    </p:spTree>
    <p:extLst>
      <p:ext uri="{BB962C8B-B14F-4D97-AF65-F5344CB8AC3E}">
        <p14:creationId xmlns:p14="http://schemas.microsoft.com/office/powerpoint/2010/main" val="2160595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59286DF-F10E-1C45-8E59-2C26054436F7}"/>
              </a:ext>
            </a:extLst>
          </p:cNvPr>
          <p:cNvSpPr txBox="1"/>
          <p:nvPr/>
        </p:nvSpPr>
        <p:spPr>
          <a:xfrm>
            <a:off x="2261937" y="934710"/>
            <a:ext cx="5113421" cy="1862048"/>
          </a:xfrm>
          <a:prstGeom prst="rect">
            <a:avLst/>
          </a:prstGeom>
          <a:noFill/>
        </p:spPr>
        <p:txBody>
          <a:bodyPr wrap="square" rtlCol="0">
            <a:spAutoFit/>
          </a:bodyPr>
          <a:lstStyle/>
          <a:p>
            <a:pPr algn="ctr"/>
            <a:r>
              <a:rPr lang="en-US" sz="11500" b="1" dirty="0">
                <a:ln w="9525">
                  <a:solidFill>
                    <a:schemeClr val="bg1"/>
                  </a:solidFill>
                  <a:prstDash val="solid"/>
                </a:ln>
                <a:effectLst>
                  <a:outerShdw blurRad="12700" dist="38100" dir="2700000" algn="tl" rotWithShape="0">
                    <a:schemeClr val="bg1">
                      <a:lumMod val="50000"/>
                    </a:schemeClr>
                  </a:outerShdw>
                </a:effectLst>
                <a:latin typeface="Britannic Bold" panose="020B0903060703020204" pitchFamily="34" charset="77"/>
              </a:rPr>
              <a:t>WOMEN</a:t>
            </a:r>
            <a:endParaRPr lang="en-US" sz="11500" dirty="0">
              <a:latin typeface="Britannic Bold" panose="020B0903060703020204" pitchFamily="34" charset="77"/>
            </a:endParaRPr>
          </a:p>
        </p:txBody>
      </p:sp>
      <p:sp>
        <p:nvSpPr>
          <p:cNvPr id="12" name="TextBox 11">
            <a:extLst>
              <a:ext uri="{FF2B5EF4-FFF2-40B4-BE49-F238E27FC236}">
                <a16:creationId xmlns:a16="http://schemas.microsoft.com/office/drawing/2014/main" id="{F911388F-186D-414F-9EC5-FBD90C760F0B}"/>
              </a:ext>
            </a:extLst>
          </p:cNvPr>
          <p:cNvSpPr txBox="1"/>
          <p:nvPr/>
        </p:nvSpPr>
        <p:spPr>
          <a:xfrm>
            <a:off x="541421" y="4137962"/>
            <a:ext cx="8927432" cy="1862048"/>
          </a:xfrm>
          <a:prstGeom prst="rect">
            <a:avLst/>
          </a:prstGeom>
          <a:noFill/>
        </p:spPr>
        <p:txBody>
          <a:bodyPr wrap="square" rtlCol="0">
            <a:spAutoFit/>
          </a:bodyPr>
          <a:lstStyle/>
          <a:p>
            <a:pPr algn="ctr"/>
            <a:r>
              <a:rPr lang="en-US" sz="11500" b="1" dirty="0">
                <a:ln w="9525">
                  <a:solidFill>
                    <a:schemeClr val="bg1"/>
                  </a:solidFill>
                  <a:prstDash val="solid"/>
                </a:ln>
                <a:effectLst>
                  <a:outerShdw blurRad="12700" dist="38100" dir="2700000" algn="tl" rotWithShape="0">
                    <a:schemeClr val="bg1">
                      <a:lumMod val="50000"/>
                    </a:schemeClr>
                  </a:outerShdw>
                </a:effectLst>
                <a:latin typeface="Britannic Bold" panose="020B0903060703020204" pitchFamily="34" charset="77"/>
              </a:rPr>
              <a:t>COMPOSERS</a:t>
            </a:r>
            <a:endParaRPr lang="en-US" sz="11500" dirty="0">
              <a:latin typeface="Britannic Bold" panose="020B0903060703020204" pitchFamily="34" charset="77"/>
            </a:endParaRPr>
          </a:p>
        </p:txBody>
      </p:sp>
      <p:pic>
        <p:nvPicPr>
          <p:cNvPr id="2" name="Picture 1">
            <a:extLst>
              <a:ext uri="{FF2B5EF4-FFF2-40B4-BE49-F238E27FC236}">
                <a16:creationId xmlns:a16="http://schemas.microsoft.com/office/drawing/2014/main" id="{AFF055DD-96B0-8F42-912B-99B3A4122C17}"/>
              </a:ext>
            </a:extLst>
          </p:cNvPr>
          <p:cNvPicPr>
            <a:picLocks noChangeAspect="1"/>
          </p:cNvPicPr>
          <p:nvPr/>
        </p:nvPicPr>
        <p:blipFill>
          <a:blip r:embed="rId2"/>
          <a:stretch>
            <a:fillRect/>
          </a:stretch>
        </p:blipFill>
        <p:spPr>
          <a:xfrm>
            <a:off x="541421" y="708298"/>
            <a:ext cx="1888958" cy="2510988"/>
          </a:xfrm>
          <a:prstGeom prst="rect">
            <a:avLst/>
          </a:prstGeom>
        </p:spPr>
      </p:pic>
      <p:pic>
        <p:nvPicPr>
          <p:cNvPr id="13" name="Picture 12">
            <a:extLst>
              <a:ext uri="{FF2B5EF4-FFF2-40B4-BE49-F238E27FC236}">
                <a16:creationId xmlns:a16="http://schemas.microsoft.com/office/drawing/2014/main" id="{5C7E759D-95BC-6E41-B18F-3ED5351DF25E}"/>
              </a:ext>
            </a:extLst>
          </p:cNvPr>
          <p:cNvPicPr>
            <a:picLocks noChangeAspect="1"/>
          </p:cNvPicPr>
          <p:nvPr/>
        </p:nvPicPr>
        <p:blipFill>
          <a:blip r:embed="rId2"/>
          <a:stretch>
            <a:fillRect/>
          </a:stretch>
        </p:blipFill>
        <p:spPr>
          <a:xfrm>
            <a:off x="7369342" y="708298"/>
            <a:ext cx="1888958" cy="2510988"/>
          </a:xfrm>
          <a:prstGeom prst="rect">
            <a:avLst/>
          </a:prstGeom>
        </p:spPr>
      </p:pic>
    </p:spTree>
    <p:extLst>
      <p:ext uri="{BB962C8B-B14F-4D97-AF65-F5344CB8AC3E}">
        <p14:creationId xmlns:p14="http://schemas.microsoft.com/office/powerpoint/2010/main" val="1202638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B96B4-1806-DD42-8666-AA0D681A2FA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8E4B3EF-932B-4B41-9369-521FB785AD34}"/>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0BED4C9B-5BBE-B24E-84CB-EB9AABCAB286}"/>
              </a:ext>
            </a:extLst>
          </p:cNvPr>
          <p:cNvSpPr>
            <a:spLocks noGrp="1"/>
          </p:cNvSpPr>
          <p:nvPr>
            <p:ph sz="half" idx="2"/>
          </p:nvPr>
        </p:nvSpPr>
        <p:spPr/>
        <p:txBody>
          <a:bodyPr/>
          <a:lstStyle/>
          <a:p>
            <a:endParaRPr lang="en-US"/>
          </a:p>
        </p:txBody>
      </p:sp>
      <p:pic>
        <p:nvPicPr>
          <p:cNvPr id="5" name="Picture 4">
            <a:extLst>
              <a:ext uri="{FF2B5EF4-FFF2-40B4-BE49-F238E27FC236}">
                <a16:creationId xmlns:a16="http://schemas.microsoft.com/office/drawing/2014/main" id="{C06A978B-F538-6E49-B682-F0BBDBD9A0A5}"/>
              </a:ext>
            </a:extLst>
          </p:cNvPr>
          <p:cNvPicPr>
            <a:picLocks noChangeAspect="1"/>
          </p:cNvPicPr>
          <p:nvPr/>
        </p:nvPicPr>
        <p:blipFill>
          <a:blip r:embed="rId2"/>
          <a:stretch>
            <a:fillRect/>
          </a:stretch>
        </p:blipFill>
        <p:spPr>
          <a:xfrm>
            <a:off x="0" y="0"/>
            <a:ext cx="9906000" cy="6858000"/>
          </a:xfrm>
          <a:prstGeom prst="rect">
            <a:avLst/>
          </a:prstGeom>
        </p:spPr>
      </p:pic>
    </p:spTree>
    <p:extLst>
      <p:ext uri="{BB962C8B-B14F-4D97-AF65-F5344CB8AC3E}">
        <p14:creationId xmlns:p14="http://schemas.microsoft.com/office/powerpoint/2010/main" val="3266824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32138-1471-1140-9901-89137C726B8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DCA2794-33A7-5644-BE6B-7080BD2E5DAD}"/>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7579A719-7CDB-8A42-BD7D-3633942ABA4E}"/>
              </a:ext>
            </a:extLst>
          </p:cNvPr>
          <p:cNvSpPr>
            <a:spLocks noGrp="1"/>
          </p:cNvSpPr>
          <p:nvPr>
            <p:ph sz="half" idx="2"/>
          </p:nvPr>
        </p:nvSpPr>
        <p:spPr/>
        <p:txBody>
          <a:bodyPr/>
          <a:lstStyle/>
          <a:p>
            <a:endParaRPr lang="en-US"/>
          </a:p>
        </p:txBody>
      </p:sp>
      <p:pic>
        <p:nvPicPr>
          <p:cNvPr id="5" name="Picture 4">
            <a:extLst>
              <a:ext uri="{FF2B5EF4-FFF2-40B4-BE49-F238E27FC236}">
                <a16:creationId xmlns:a16="http://schemas.microsoft.com/office/drawing/2014/main" id="{A8F9A1A2-359A-9844-93BE-BFCF80BAC4F4}"/>
              </a:ext>
            </a:extLst>
          </p:cNvPr>
          <p:cNvPicPr>
            <a:picLocks noChangeAspect="1"/>
          </p:cNvPicPr>
          <p:nvPr/>
        </p:nvPicPr>
        <p:blipFill rotWithShape="1">
          <a:blip r:embed="rId2"/>
          <a:srcRect b="10202"/>
          <a:stretch/>
        </p:blipFill>
        <p:spPr>
          <a:xfrm>
            <a:off x="0" y="0"/>
            <a:ext cx="9906000" cy="6857999"/>
          </a:xfrm>
          <a:prstGeom prst="rect">
            <a:avLst/>
          </a:prstGeom>
        </p:spPr>
      </p:pic>
    </p:spTree>
    <p:extLst>
      <p:ext uri="{BB962C8B-B14F-4D97-AF65-F5344CB8AC3E}">
        <p14:creationId xmlns:p14="http://schemas.microsoft.com/office/powerpoint/2010/main" val="38399105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87</TotalTime>
  <Words>501</Words>
  <Application>Microsoft Macintosh PowerPoint</Application>
  <PresentationFormat>A4 Paper (210x297 mm)</PresentationFormat>
  <Paragraphs>21</Paragraphs>
  <Slides>10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Britannic Bold</vt:lpstr>
      <vt:lpstr>Calibri</vt:lpstr>
      <vt:lpstr>Calibri Light</vt:lpstr>
      <vt:lpstr>Office Theme</vt:lpstr>
      <vt:lpstr>Music is a language</vt:lpstr>
      <vt:lpstr>Music is maths</vt:lpstr>
      <vt:lpstr>Music is physical </vt:lpstr>
      <vt:lpstr>Music is science</vt:lpstr>
      <vt:lpstr>Music is history</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Werry J Miss</dc:creator>
  <cp:lastModifiedBy>Werry J Miss</cp:lastModifiedBy>
  <cp:revision>12</cp:revision>
  <dcterms:created xsi:type="dcterms:W3CDTF">2018-08-17T15:09:45Z</dcterms:created>
  <dcterms:modified xsi:type="dcterms:W3CDTF">2019-08-13T21:14:50Z</dcterms:modified>
</cp:coreProperties>
</file>