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4" autoAdjust="0"/>
    <p:restoredTop sz="94660"/>
  </p:normalViewPr>
  <p:slideViewPr>
    <p:cSldViewPr snapToGrid="0">
      <p:cViewPr varScale="1">
        <p:scale>
          <a:sx n="75" d="100"/>
          <a:sy n="75" d="100"/>
        </p:scale>
        <p:origin x="138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6D159-E6D0-496C-A142-0AF0A5279536}" type="datetimeFigureOut">
              <a:rPr lang="en-GB" smtClean="0"/>
              <a:t>16/07/2018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E64CD-AF5F-45EB-B8DB-E6BF764067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47484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6D159-E6D0-496C-A142-0AF0A5279536}" type="datetimeFigureOut">
              <a:rPr lang="en-GB" smtClean="0"/>
              <a:t>16/07/2018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E64CD-AF5F-45EB-B8DB-E6BF764067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08658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6D159-E6D0-496C-A142-0AF0A5279536}" type="datetimeFigureOut">
              <a:rPr lang="en-GB" smtClean="0"/>
              <a:t>16/07/2018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E64CD-AF5F-45EB-B8DB-E6BF764067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88127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6D159-E6D0-496C-A142-0AF0A5279536}" type="datetimeFigureOut">
              <a:rPr lang="en-GB" smtClean="0"/>
              <a:t>16/07/2018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E64CD-AF5F-45EB-B8DB-E6BF764067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51291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6D159-E6D0-496C-A142-0AF0A5279536}" type="datetimeFigureOut">
              <a:rPr lang="en-GB" smtClean="0"/>
              <a:t>16/07/2018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E64CD-AF5F-45EB-B8DB-E6BF764067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20274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6D159-E6D0-496C-A142-0AF0A5279536}" type="datetimeFigureOut">
              <a:rPr lang="en-GB" smtClean="0"/>
              <a:t>16/07/2018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E64CD-AF5F-45EB-B8DB-E6BF764067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70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6D159-E6D0-496C-A142-0AF0A5279536}" type="datetimeFigureOut">
              <a:rPr lang="en-GB" smtClean="0"/>
              <a:t>16/07/2018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E64CD-AF5F-45EB-B8DB-E6BF764067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7201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6D159-E6D0-496C-A142-0AF0A5279536}" type="datetimeFigureOut">
              <a:rPr lang="en-GB" smtClean="0"/>
              <a:t>16/07/2018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E64CD-AF5F-45EB-B8DB-E6BF764067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3161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6D159-E6D0-496C-A142-0AF0A5279536}" type="datetimeFigureOut">
              <a:rPr lang="en-GB" smtClean="0"/>
              <a:t>16/07/2018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E64CD-AF5F-45EB-B8DB-E6BF764067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59319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6D159-E6D0-496C-A142-0AF0A5279536}" type="datetimeFigureOut">
              <a:rPr lang="en-GB" smtClean="0"/>
              <a:t>16/07/2018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E64CD-AF5F-45EB-B8DB-E6BF764067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90787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6D159-E6D0-496C-A142-0AF0A5279536}" type="datetimeFigureOut">
              <a:rPr lang="en-GB" smtClean="0"/>
              <a:t>16/07/2018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E64CD-AF5F-45EB-B8DB-E6BF764067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31163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36D159-E6D0-496C-A142-0AF0A5279536}" type="datetimeFigureOut">
              <a:rPr lang="en-GB" smtClean="0"/>
              <a:t>16/07/2018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DE64CD-AF5F-45EB-B8DB-E6BF764067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566121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Image result for t shirt outli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65499"/>
            <a:ext cx="6858000" cy="5554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Rectangle 34"/>
          <p:cNvSpPr/>
          <p:nvPr/>
        </p:nvSpPr>
        <p:spPr>
          <a:xfrm>
            <a:off x="254000" y="292100"/>
            <a:ext cx="6273800" cy="2882900"/>
          </a:xfrm>
          <a:prstGeom prst="rect">
            <a:avLst/>
          </a:prstGeom>
          <a:ln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>
            <a:prstTxWarp prst="textDeflate">
              <a:avLst/>
            </a:prstTxWarp>
          </a:bodyPr>
          <a:lstStyle/>
          <a:p>
            <a:pPr algn="ctr"/>
            <a:r>
              <a:rPr lang="en-GB" sz="6000" dirty="0" smtClean="0">
                <a:ln>
                  <a:solidFill>
                    <a:srgbClr val="00B0F0"/>
                  </a:solidFill>
                </a:ln>
                <a:solidFill>
                  <a:srgbClr val="7030A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anose="020E0802020502020306" pitchFamily="34" charset="0"/>
              </a:rPr>
              <a:t>DESCRIBING MUSIC USING</a:t>
            </a:r>
            <a:endParaRPr lang="en-GB" sz="6000" dirty="0">
              <a:ln>
                <a:solidFill>
                  <a:srgbClr val="00B0F0"/>
                </a:solidFill>
              </a:ln>
              <a:solidFill>
                <a:srgbClr val="7030A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anose="020E0802020502020306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 rot="20956428">
            <a:off x="1766194" y="4501334"/>
            <a:ext cx="2902512" cy="3406829"/>
          </a:xfrm>
          <a:prstGeom prst="rect">
            <a:avLst/>
          </a:prstGeom>
          <a:noFill/>
        </p:spPr>
        <p:txBody>
          <a:bodyPr wrap="square" rtlCol="0">
            <a:prstTxWarp prst="textDeflateInflateDeflate">
              <a:avLst/>
            </a:prstTxWarp>
            <a:spAutoFit/>
          </a:bodyPr>
          <a:lstStyle/>
          <a:p>
            <a:pPr algn="ctr"/>
            <a:r>
              <a:rPr lang="en-GB" sz="7200" dirty="0" smtClean="0">
                <a:solidFill>
                  <a:srgbClr val="FF00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Snap ITC" panose="04040A07060A02020202" pitchFamily="82" charset="0"/>
              </a:rPr>
              <a:t>M</a:t>
            </a:r>
            <a:r>
              <a:rPr lang="en-GB" sz="7200" dirty="0" smtClean="0">
                <a:solidFill>
                  <a:srgbClr val="00B0F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Snap ITC" panose="04040A07060A02020202" pitchFamily="82" charset="0"/>
              </a:rPr>
              <a:t>a</a:t>
            </a:r>
            <a:r>
              <a:rPr lang="en-GB" sz="7200" dirty="0" smtClean="0">
                <a:solidFill>
                  <a:srgbClr val="00B05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Snap ITC" panose="04040A07060A02020202" pitchFamily="82" charset="0"/>
              </a:rPr>
              <a:t>d</a:t>
            </a:r>
            <a:r>
              <a:rPr lang="en-GB" sz="7200" dirty="0" smtClean="0">
                <a:solidFill>
                  <a:srgbClr val="FF00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Snap ITC" panose="04040A07060A02020202" pitchFamily="82" charset="0"/>
              </a:rPr>
              <a:t> </a:t>
            </a:r>
            <a:r>
              <a:rPr lang="en-GB" sz="7200" dirty="0" smtClean="0">
                <a:solidFill>
                  <a:srgbClr val="FF00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Snap ITC" panose="04040A07060A02020202" pitchFamily="82" charset="0"/>
              </a:rPr>
              <a:t>t-</a:t>
            </a:r>
            <a:r>
              <a:rPr lang="en-GB" sz="7200" dirty="0" smtClean="0">
                <a:solidFill>
                  <a:srgbClr val="0070C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Snap ITC" panose="04040A07060A02020202" pitchFamily="82" charset="0"/>
              </a:rPr>
              <a:t>s</a:t>
            </a:r>
            <a:r>
              <a:rPr lang="en-GB" sz="7200" dirty="0" smtClean="0">
                <a:solidFill>
                  <a:srgbClr val="92D05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Snap ITC" panose="04040A07060A02020202" pitchFamily="82" charset="0"/>
              </a:rPr>
              <a:t>h</a:t>
            </a:r>
            <a:r>
              <a:rPr lang="en-GB" sz="7200" dirty="0" smtClean="0">
                <a:solidFill>
                  <a:srgbClr val="7030A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Snap ITC" panose="04040A07060A02020202" pitchFamily="82" charset="0"/>
              </a:rPr>
              <a:t>i</a:t>
            </a:r>
            <a:r>
              <a:rPr lang="en-GB" sz="7200" dirty="0" smtClean="0">
                <a:solidFill>
                  <a:srgbClr val="FF00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Snap ITC" panose="04040A07060A02020202" pitchFamily="82" charset="0"/>
              </a:rPr>
              <a:t>r</a:t>
            </a:r>
            <a:r>
              <a:rPr lang="en-GB" sz="7200" dirty="0" smtClean="0">
                <a:solidFill>
                  <a:srgbClr val="FFC0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Snap ITC" panose="04040A07060A02020202" pitchFamily="82" charset="0"/>
              </a:rPr>
              <a:t>t</a:t>
            </a:r>
            <a:endParaRPr lang="en-GB" sz="7200" dirty="0">
              <a:solidFill>
                <a:srgbClr val="FFC000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Snap ITC" panose="04040A07060A020202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66411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BCEB6FE-98B2-7C43-B41F-24882F8B57B1}"/>
              </a:ext>
            </a:extLst>
          </p:cNvPr>
          <p:cNvGrpSpPr/>
          <p:nvPr/>
        </p:nvGrpSpPr>
        <p:grpSpPr>
          <a:xfrm>
            <a:off x="471488" y="527404"/>
            <a:ext cx="5915025" cy="8819795"/>
            <a:chOff x="4591050" y="923924"/>
            <a:chExt cx="2095500" cy="2828923"/>
          </a:xfrm>
        </p:grpSpPr>
        <p:sp>
          <p:nvSpPr>
            <p:cNvPr id="5" name="Rounded Rectangle 4"/>
            <p:cNvSpPr/>
            <p:nvPr/>
          </p:nvSpPr>
          <p:spPr>
            <a:xfrm>
              <a:off x="4591050" y="923924"/>
              <a:ext cx="2095500" cy="2828923"/>
            </a:xfrm>
            <a:prstGeom prst="round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200"/>
            </a:p>
          </p:txBody>
        </p:sp>
        <p:sp>
          <p:nvSpPr>
            <p:cNvPr id="6" name="Rectangle 5"/>
            <p:cNvSpPr/>
            <p:nvPr/>
          </p:nvSpPr>
          <p:spPr>
            <a:xfrm>
              <a:off x="4945062" y="1014413"/>
              <a:ext cx="1395413" cy="32385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4800" b="1" dirty="0">
                  <a:solidFill>
                    <a:srgbClr val="FF0000"/>
                  </a:solidFill>
                </a:rPr>
                <a:t>M</a:t>
              </a:r>
              <a:r>
                <a:rPr lang="en-GB" sz="4800" b="1" dirty="0">
                  <a:solidFill>
                    <a:schemeClr val="bg1"/>
                  </a:solidFill>
                </a:rPr>
                <a:t>ELODY</a:t>
              </a:r>
              <a:endParaRPr lang="en-GB" sz="3200" b="1" dirty="0">
                <a:solidFill>
                  <a:schemeClr val="bg1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4724400" y="1471613"/>
              <a:ext cx="1850389" cy="2105025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endParaRPr lang="en-GB" sz="2489" dirty="0">
                <a:latin typeface="Arial Narrow" panose="020B0606020202030204" pitchFamily="34" charset="0"/>
              </a:endParaRPr>
            </a:p>
            <a:p>
              <a:r>
                <a:rPr lang="en-GB" sz="2600" b="1" dirty="0">
                  <a:latin typeface="Arial Narrow" panose="020B0606020202030204" pitchFamily="34" charset="0"/>
                </a:rPr>
                <a:t>Register</a:t>
              </a:r>
              <a:r>
                <a:rPr lang="en-GB" sz="2600" dirty="0">
                  <a:latin typeface="Arial Narrow" panose="020B0606020202030204" pitchFamily="34" charset="0"/>
                </a:rPr>
                <a:t>– </a:t>
              </a:r>
              <a:r>
                <a:rPr lang="en-GB" sz="2600" dirty="0" smtClean="0">
                  <a:latin typeface="Arial Narrow" panose="020B0606020202030204" pitchFamily="34" charset="0"/>
                </a:rPr>
                <a:t>how </a:t>
              </a:r>
              <a:r>
                <a:rPr lang="en-GB" sz="2600" b="1" dirty="0" smtClean="0">
                  <a:solidFill>
                    <a:srgbClr val="FF0000"/>
                  </a:solidFill>
                  <a:latin typeface="Arial Narrow" panose="020B0606020202030204" pitchFamily="34" charset="0"/>
                </a:rPr>
                <a:t>high </a:t>
              </a:r>
              <a:r>
                <a:rPr lang="en-GB" sz="2600" b="1" dirty="0">
                  <a:solidFill>
                    <a:srgbClr val="FF0000"/>
                  </a:solidFill>
                  <a:latin typeface="Arial Narrow" panose="020B0606020202030204" pitchFamily="34" charset="0"/>
                </a:rPr>
                <a:t>or </a:t>
              </a:r>
              <a:r>
                <a:rPr lang="en-GB" sz="2600" b="1" dirty="0" smtClean="0">
                  <a:solidFill>
                    <a:srgbClr val="FF0000"/>
                  </a:solidFill>
                  <a:latin typeface="Arial Narrow" panose="020B0606020202030204" pitchFamily="34" charset="0"/>
                </a:rPr>
                <a:t>low </a:t>
              </a:r>
              <a:r>
                <a:rPr lang="en-GB" sz="2600" dirty="0" smtClean="0">
                  <a:latin typeface="Arial Narrow" panose="020B0606020202030204" pitchFamily="34" charset="0"/>
                </a:rPr>
                <a:t>the notes are</a:t>
              </a:r>
              <a:endParaRPr lang="en-GB" sz="2600" dirty="0">
                <a:latin typeface="Arial Narrow" panose="020B0606020202030204" pitchFamily="34" charset="0"/>
              </a:endParaRPr>
            </a:p>
            <a:p>
              <a:r>
                <a:rPr lang="en-GB" sz="2600" b="1" dirty="0">
                  <a:latin typeface="Arial Narrow" panose="020B0606020202030204" pitchFamily="34" charset="0"/>
                </a:rPr>
                <a:t>Range</a:t>
              </a:r>
              <a:r>
                <a:rPr lang="en-GB" sz="2600" dirty="0">
                  <a:latin typeface="Arial Narrow" panose="020B0606020202030204" pitchFamily="34" charset="0"/>
                </a:rPr>
                <a:t> – </a:t>
              </a:r>
              <a:r>
                <a:rPr lang="en-GB" sz="2600" dirty="0" smtClean="0">
                  <a:latin typeface="Arial Narrow" panose="020B0606020202030204" pitchFamily="34" charset="0"/>
                </a:rPr>
                <a:t>the distance from the lowest note to the highest: </a:t>
              </a:r>
              <a:r>
                <a:rPr lang="en-GB" sz="2600" b="1" dirty="0" smtClean="0">
                  <a:solidFill>
                    <a:srgbClr val="FF0000"/>
                  </a:solidFill>
                  <a:latin typeface="Arial Narrow" panose="020B0606020202030204" pitchFamily="34" charset="0"/>
                </a:rPr>
                <a:t>wide </a:t>
              </a:r>
              <a:r>
                <a:rPr lang="en-GB" sz="2600" b="1" dirty="0">
                  <a:solidFill>
                    <a:srgbClr val="FF0000"/>
                  </a:solidFill>
                  <a:latin typeface="Arial Narrow" panose="020B0606020202030204" pitchFamily="34" charset="0"/>
                </a:rPr>
                <a:t>or narrow</a:t>
              </a:r>
            </a:p>
            <a:p>
              <a:r>
                <a:rPr lang="en-GB" sz="2600" b="1" dirty="0">
                  <a:latin typeface="Arial Narrow" panose="020B0606020202030204" pitchFamily="34" charset="0"/>
                </a:rPr>
                <a:t>Sequence</a:t>
              </a:r>
              <a:r>
                <a:rPr lang="en-GB" sz="2600" dirty="0">
                  <a:latin typeface="Arial Narrow" panose="020B0606020202030204" pitchFamily="34" charset="0"/>
                </a:rPr>
                <a:t> </a:t>
              </a:r>
              <a:r>
                <a:rPr lang="en-GB" sz="2600" dirty="0" smtClean="0">
                  <a:latin typeface="Arial Narrow" panose="020B0606020202030204" pitchFamily="34" charset="0"/>
                </a:rPr>
                <a:t>– </a:t>
              </a:r>
              <a:r>
                <a:rPr lang="en-GB" sz="2600" dirty="0" smtClean="0">
                  <a:latin typeface="Arial Narrow" panose="020B0606020202030204" pitchFamily="34" charset="0"/>
                </a:rPr>
                <a:t>a pattern that repeats, </a:t>
              </a:r>
              <a:r>
                <a:rPr lang="en-GB" sz="2600" b="1" dirty="0" smtClean="0">
                  <a:solidFill>
                    <a:srgbClr val="FF0000"/>
                  </a:solidFill>
                  <a:latin typeface="Arial Narrow" panose="020B0606020202030204" pitchFamily="34" charset="0"/>
                </a:rPr>
                <a:t>ascending or descending </a:t>
              </a:r>
            </a:p>
            <a:p>
              <a:r>
                <a:rPr lang="en-GB" sz="2600" b="1" dirty="0" err="1" smtClean="0">
                  <a:latin typeface="Arial Narrow" panose="020B0606020202030204" pitchFamily="34" charset="0"/>
                </a:rPr>
                <a:t>Scalic</a:t>
              </a:r>
              <a:r>
                <a:rPr lang="en-GB" sz="2600" dirty="0" smtClean="0">
                  <a:latin typeface="Arial Narrow" panose="020B0606020202030204" pitchFamily="34" charset="0"/>
                </a:rPr>
                <a:t> (</a:t>
              </a:r>
              <a:r>
                <a:rPr lang="en-GB" sz="2600" dirty="0" smtClean="0">
                  <a:latin typeface="Arial Narrow" panose="020B0606020202030204" pitchFamily="34" charset="0"/>
                </a:rPr>
                <a:t>moving in a scale) </a:t>
              </a:r>
              <a:r>
                <a:rPr lang="en-GB" sz="2600" dirty="0" smtClean="0">
                  <a:latin typeface="Arial Narrow" panose="020B0606020202030204" pitchFamily="34" charset="0"/>
                </a:rPr>
                <a:t>or </a:t>
              </a:r>
              <a:r>
                <a:rPr lang="en-GB" sz="2600" b="1" dirty="0">
                  <a:latin typeface="Arial Narrow" panose="020B0606020202030204" pitchFamily="34" charset="0"/>
                </a:rPr>
                <a:t>broken chord </a:t>
              </a:r>
              <a:r>
                <a:rPr lang="en-GB" sz="2600" dirty="0" smtClean="0">
                  <a:latin typeface="Arial Narrow" panose="020B0606020202030204" pitchFamily="34" charset="0"/>
                </a:rPr>
                <a:t>(moving in chord shapes) movement </a:t>
              </a:r>
            </a:p>
            <a:p>
              <a:r>
                <a:rPr lang="en-GB" sz="2600" b="1" dirty="0" smtClean="0">
                  <a:latin typeface="Arial Narrow" panose="020B0606020202030204" pitchFamily="34" charset="0"/>
                </a:rPr>
                <a:t>Steps </a:t>
              </a:r>
              <a:r>
                <a:rPr lang="en-GB" sz="2600" dirty="0" smtClean="0">
                  <a:latin typeface="Arial Narrow" panose="020B0606020202030204" pitchFamily="34" charset="0"/>
                </a:rPr>
                <a:t>(going to a </a:t>
              </a:r>
              <a:r>
                <a:rPr lang="en-GB" sz="2600" b="1" dirty="0" smtClean="0">
                  <a:solidFill>
                    <a:srgbClr val="FF0000"/>
                  </a:solidFill>
                  <a:latin typeface="Arial Narrow" panose="020B0606020202030204" pitchFamily="34" charset="0"/>
                </a:rPr>
                <a:t>nex</a:t>
              </a:r>
              <a:r>
                <a:rPr lang="en-GB" sz="2600" b="1" dirty="0" smtClean="0">
                  <a:solidFill>
                    <a:srgbClr val="FF0000"/>
                  </a:solidFill>
                  <a:latin typeface="Arial Narrow" panose="020B0606020202030204" pitchFamily="34" charset="0"/>
                </a:rPr>
                <a:t>t-door note</a:t>
              </a:r>
              <a:r>
                <a:rPr lang="en-GB" sz="2600" dirty="0" smtClean="0">
                  <a:latin typeface="Arial Narrow" panose="020B0606020202030204" pitchFamily="34" charset="0"/>
                </a:rPr>
                <a:t>)</a:t>
              </a:r>
              <a:r>
                <a:rPr lang="en-GB" sz="2600" dirty="0" smtClean="0">
                  <a:latin typeface="Arial Narrow" panose="020B0606020202030204" pitchFamily="34" charset="0"/>
                </a:rPr>
                <a:t> </a:t>
              </a:r>
              <a:r>
                <a:rPr lang="en-GB" sz="2600" dirty="0">
                  <a:latin typeface="Arial Narrow" panose="020B0606020202030204" pitchFamily="34" charset="0"/>
                </a:rPr>
                <a:t>or </a:t>
              </a:r>
              <a:r>
                <a:rPr lang="en-GB" sz="2600" b="1" dirty="0" smtClean="0">
                  <a:latin typeface="Arial Narrow" panose="020B0606020202030204" pitchFamily="34" charset="0"/>
                </a:rPr>
                <a:t>leaps </a:t>
              </a:r>
              <a:r>
                <a:rPr lang="en-GB" sz="2600" dirty="0" smtClean="0">
                  <a:latin typeface="Arial Narrow" panose="020B0606020202030204" pitchFamily="34" charset="0"/>
                </a:rPr>
                <a:t>(</a:t>
              </a:r>
              <a:r>
                <a:rPr lang="en-GB" sz="2600" b="1" dirty="0" smtClean="0">
                  <a:solidFill>
                    <a:srgbClr val="FF0000"/>
                  </a:solidFill>
                  <a:latin typeface="Arial Narrow" panose="020B0606020202030204" pitchFamily="34" charset="0"/>
                </a:rPr>
                <a:t>jumping</a:t>
              </a:r>
              <a:r>
                <a:rPr lang="en-GB" sz="2600" dirty="0" smtClean="0">
                  <a:latin typeface="Arial Narrow" panose="020B0606020202030204" pitchFamily="34" charset="0"/>
                </a:rPr>
                <a:t> to a note further away)</a:t>
              </a:r>
              <a:endParaRPr lang="en-GB" sz="2600" b="1" dirty="0">
                <a:latin typeface="Arial Narrow" panose="020B0606020202030204" pitchFamily="34" charset="0"/>
              </a:endParaRPr>
            </a:p>
            <a:p>
              <a:r>
                <a:rPr lang="en-GB" sz="2600" b="1" dirty="0" smtClean="0">
                  <a:latin typeface="Arial Narrow" panose="020B0606020202030204" pitchFamily="34" charset="0"/>
                </a:rPr>
                <a:t>Ornaments </a:t>
              </a:r>
              <a:r>
                <a:rPr lang="en-GB" sz="2600" dirty="0" smtClean="0">
                  <a:latin typeface="Arial Narrow" panose="020B0606020202030204" pitchFamily="34" charset="0"/>
                </a:rPr>
                <a:t>(extra notes added to </a:t>
              </a:r>
              <a:r>
                <a:rPr lang="en-GB" sz="2600" b="1" dirty="0" smtClean="0">
                  <a:solidFill>
                    <a:srgbClr val="FF0000"/>
                  </a:solidFill>
                  <a:latin typeface="Arial Narrow" panose="020B0606020202030204" pitchFamily="34" charset="0"/>
                </a:rPr>
                <a:t>decorate</a:t>
              </a:r>
              <a:r>
                <a:rPr lang="en-GB" sz="2600" dirty="0" smtClean="0">
                  <a:latin typeface="Arial Narrow" panose="020B0606020202030204" pitchFamily="34" charset="0"/>
                </a:rPr>
                <a:t>)</a:t>
              </a:r>
              <a:endParaRPr lang="en-GB" sz="2600" b="1" dirty="0">
                <a:latin typeface="Arial Narrow" panose="020B0606020202030204" pitchFamily="34" charset="0"/>
              </a:endParaRPr>
            </a:p>
            <a:p>
              <a:r>
                <a:rPr lang="en-GB" sz="2600" dirty="0">
                  <a:latin typeface="Arial Narrow" panose="020B0606020202030204" pitchFamily="34" charset="0"/>
                </a:rPr>
                <a:t>Melodic </a:t>
              </a:r>
              <a:r>
                <a:rPr lang="en-GB" sz="2600" b="1" dirty="0" smtClean="0">
                  <a:latin typeface="Arial Narrow" panose="020B0606020202030204" pitchFamily="34" charset="0"/>
                </a:rPr>
                <a:t>ostinato/riff: </a:t>
              </a:r>
              <a:r>
                <a:rPr lang="en-GB" sz="2600" dirty="0" smtClean="0">
                  <a:latin typeface="Arial Narrow" panose="020B0606020202030204" pitchFamily="34" charset="0"/>
                </a:rPr>
                <a:t>a </a:t>
              </a:r>
              <a:r>
                <a:rPr lang="en-GB" sz="2600" b="1" dirty="0" smtClean="0">
                  <a:solidFill>
                    <a:srgbClr val="FF0000"/>
                  </a:solidFill>
                  <a:latin typeface="Arial Narrow" panose="020B0606020202030204" pitchFamily="34" charset="0"/>
                </a:rPr>
                <a:t>repeating pattern</a:t>
              </a:r>
              <a:endParaRPr lang="en-GB" sz="2600" b="1" dirty="0">
                <a:solidFill>
                  <a:srgbClr val="FF0000"/>
                </a:solidFill>
                <a:latin typeface="Arial Narrow" panose="020B0606020202030204" pitchFamily="34" charset="0"/>
              </a:endParaRPr>
            </a:p>
            <a:p>
              <a:endParaRPr lang="en-GB" sz="1600" dirty="0">
                <a:latin typeface="Arial Narrow" panose="020B0606020202030204" pitchFamily="34" charset="0"/>
              </a:endParaRPr>
            </a:p>
            <a:p>
              <a:pPr algn="ctr"/>
              <a:endParaRPr lang="en-GB" sz="1600" dirty="0">
                <a:latin typeface="Arial Narrow" panose="020B0606020202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864321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2A446F8-6EFF-814C-A5B9-6C8883AAF2EC}"/>
              </a:ext>
            </a:extLst>
          </p:cNvPr>
          <p:cNvGrpSpPr/>
          <p:nvPr/>
        </p:nvGrpSpPr>
        <p:grpSpPr>
          <a:xfrm>
            <a:off x="471488" y="527404"/>
            <a:ext cx="5915025" cy="8895995"/>
            <a:chOff x="6829425" y="923924"/>
            <a:chExt cx="2095500" cy="2828923"/>
          </a:xfrm>
        </p:grpSpPr>
        <p:sp>
          <p:nvSpPr>
            <p:cNvPr id="5" name="Rounded Rectangle 4"/>
            <p:cNvSpPr/>
            <p:nvPr/>
          </p:nvSpPr>
          <p:spPr>
            <a:xfrm>
              <a:off x="6829425" y="923924"/>
              <a:ext cx="2095500" cy="2828923"/>
            </a:xfrm>
            <a:prstGeom prst="round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200"/>
            </a:p>
          </p:txBody>
        </p:sp>
        <p:sp>
          <p:nvSpPr>
            <p:cNvPr id="6" name="Rectangle 5"/>
            <p:cNvSpPr/>
            <p:nvPr/>
          </p:nvSpPr>
          <p:spPr>
            <a:xfrm>
              <a:off x="7178675" y="1000125"/>
              <a:ext cx="1397000" cy="32385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4400" b="1" dirty="0">
                  <a:solidFill>
                    <a:srgbClr val="FF0000"/>
                  </a:solidFill>
                </a:rPr>
                <a:t>A</a:t>
              </a:r>
              <a:r>
                <a:rPr lang="en-GB" sz="4400" b="1" dirty="0"/>
                <a:t>RTICULATION</a:t>
              </a:r>
              <a:endParaRPr lang="en-GB" sz="2489" b="1" dirty="0"/>
            </a:p>
          </p:txBody>
        </p:sp>
        <p:sp>
          <p:nvSpPr>
            <p:cNvPr id="7" name="Rectangle 6"/>
            <p:cNvSpPr/>
            <p:nvPr/>
          </p:nvSpPr>
          <p:spPr>
            <a:xfrm>
              <a:off x="6953250" y="1452561"/>
              <a:ext cx="1860233" cy="2105025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GB" sz="2400" b="1" dirty="0" smtClean="0">
                  <a:latin typeface="Arial Narrow" panose="020B0606020202030204" pitchFamily="34" charset="0"/>
                </a:rPr>
                <a:t>Strummed – </a:t>
              </a:r>
              <a:r>
                <a:rPr lang="en-GB" sz="2400" dirty="0" smtClean="0">
                  <a:latin typeface="Arial Narrow" panose="020B0606020202030204" pitchFamily="34" charset="0"/>
                </a:rPr>
                <a:t>on a guitar or ukulele, playing </a:t>
              </a:r>
              <a:r>
                <a:rPr lang="en-GB" sz="2400" b="1" dirty="0" smtClean="0">
                  <a:solidFill>
                    <a:srgbClr val="FF0000"/>
                  </a:solidFill>
                  <a:latin typeface="Arial Narrow" panose="020B0606020202030204" pitchFamily="34" charset="0"/>
                </a:rPr>
                <a:t>all the notes of a chord</a:t>
              </a:r>
              <a:endParaRPr lang="en-GB" sz="2400" b="1" dirty="0">
                <a:solidFill>
                  <a:srgbClr val="FF0000"/>
                </a:solidFill>
                <a:latin typeface="Arial Narrow" panose="020B0606020202030204" pitchFamily="34" charset="0"/>
              </a:endParaRPr>
            </a:p>
            <a:p>
              <a:r>
                <a:rPr lang="en-GB" sz="2400" b="1" dirty="0" smtClean="0">
                  <a:latin typeface="Arial Narrow" panose="020B0606020202030204" pitchFamily="34" charset="0"/>
                </a:rPr>
                <a:t>Finger-picking </a:t>
              </a:r>
              <a:r>
                <a:rPr lang="en-GB" sz="2400" dirty="0" smtClean="0">
                  <a:latin typeface="Arial Narrow" panose="020B0606020202030204" pitchFamily="34" charset="0"/>
                </a:rPr>
                <a:t>– on guitar or </a:t>
              </a:r>
              <a:r>
                <a:rPr lang="en-GB" sz="2400" dirty="0" err="1" smtClean="0">
                  <a:latin typeface="Arial Narrow" panose="020B0606020202030204" pitchFamily="34" charset="0"/>
                </a:rPr>
                <a:t>uke</a:t>
              </a:r>
              <a:r>
                <a:rPr lang="en-GB" sz="2400" dirty="0" smtClean="0">
                  <a:latin typeface="Arial Narrow" panose="020B0606020202030204" pitchFamily="34" charset="0"/>
                </a:rPr>
                <a:t>, playing individual notes </a:t>
              </a:r>
              <a:r>
                <a:rPr lang="en-GB" sz="2400" b="1" dirty="0" smtClean="0">
                  <a:solidFill>
                    <a:srgbClr val="FF0000"/>
                  </a:solidFill>
                  <a:latin typeface="Arial Narrow" panose="020B0606020202030204" pitchFamily="34" charset="0"/>
                </a:rPr>
                <a:t>one at a time</a:t>
              </a:r>
              <a:endParaRPr lang="en-GB" sz="2400" b="1" dirty="0">
                <a:solidFill>
                  <a:srgbClr val="FF0000"/>
                </a:solidFill>
                <a:latin typeface="Arial Narrow" panose="020B0606020202030204" pitchFamily="34" charset="0"/>
              </a:endParaRPr>
            </a:p>
            <a:p>
              <a:r>
                <a:rPr lang="en-GB" sz="2400" b="1" dirty="0" smtClean="0">
                  <a:latin typeface="Arial Narrow" panose="020B0606020202030204" pitchFamily="34" charset="0"/>
                </a:rPr>
                <a:t>Sustained </a:t>
              </a:r>
              <a:r>
                <a:rPr lang="en-GB" sz="2400" dirty="0" smtClean="0">
                  <a:latin typeface="Arial Narrow" panose="020B0606020202030204" pitchFamily="34" charset="0"/>
                </a:rPr>
                <a:t>– notes that are </a:t>
              </a:r>
              <a:r>
                <a:rPr lang="en-GB" sz="2400" b="1" dirty="0" smtClean="0">
                  <a:solidFill>
                    <a:srgbClr val="FF0000"/>
                  </a:solidFill>
                  <a:latin typeface="Arial Narrow" panose="020B0606020202030204" pitchFamily="34" charset="0"/>
                </a:rPr>
                <a:t>held on</a:t>
              </a:r>
              <a:endParaRPr lang="en-GB" sz="2400" b="1" dirty="0">
                <a:solidFill>
                  <a:srgbClr val="FF0000"/>
                </a:solidFill>
                <a:latin typeface="Arial Narrow" panose="020B0606020202030204" pitchFamily="34" charset="0"/>
              </a:endParaRPr>
            </a:p>
            <a:p>
              <a:r>
                <a:rPr lang="en-GB" sz="2400" b="1" dirty="0">
                  <a:latin typeface="Arial Narrow" panose="020B0606020202030204" pitchFamily="34" charset="0"/>
                </a:rPr>
                <a:t>Stab </a:t>
              </a:r>
              <a:r>
                <a:rPr lang="en-GB" sz="2400" dirty="0" smtClean="0">
                  <a:latin typeface="Arial Narrow" panose="020B0606020202030204" pitchFamily="34" charset="0"/>
                </a:rPr>
                <a:t>– a </a:t>
              </a:r>
              <a:r>
                <a:rPr lang="en-GB" sz="2400" b="1" dirty="0" smtClean="0">
                  <a:solidFill>
                    <a:srgbClr val="FF0000"/>
                  </a:solidFill>
                  <a:latin typeface="Arial Narrow" panose="020B0606020202030204" pitchFamily="34" charset="0"/>
                </a:rPr>
                <a:t>short, accented chord</a:t>
              </a:r>
              <a:endParaRPr lang="en-GB" sz="2400" b="1" dirty="0">
                <a:solidFill>
                  <a:srgbClr val="FF0000"/>
                </a:solidFill>
                <a:latin typeface="Arial Narrow" panose="020B0606020202030204" pitchFamily="34" charset="0"/>
              </a:endParaRPr>
            </a:p>
            <a:p>
              <a:r>
                <a:rPr lang="en-GB" sz="2400" b="1" dirty="0" smtClean="0">
                  <a:latin typeface="Arial Narrow" panose="020B0606020202030204" pitchFamily="34" charset="0"/>
                </a:rPr>
                <a:t>Staccato </a:t>
              </a:r>
              <a:r>
                <a:rPr lang="en-GB" sz="2400" dirty="0" smtClean="0">
                  <a:latin typeface="Arial Narrow" panose="020B0606020202030204" pitchFamily="34" charset="0"/>
                </a:rPr>
                <a:t>– </a:t>
              </a:r>
              <a:r>
                <a:rPr lang="en-GB" sz="2400" b="1" dirty="0" smtClean="0">
                  <a:solidFill>
                    <a:srgbClr val="FF0000"/>
                  </a:solidFill>
                  <a:latin typeface="Arial Narrow" panose="020B0606020202030204" pitchFamily="34" charset="0"/>
                </a:rPr>
                <a:t>short, detache</a:t>
              </a:r>
              <a:r>
                <a:rPr lang="en-GB" sz="2400" b="1" dirty="0" smtClean="0">
                  <a:solidFill>
                    <a:srgbClr val="FF0000"/>
                  </a:solidFill>
                  <a:latin typeface="Arial Narrow" panose="020B0606020202030204" pitchFamily="34" charset="0"/>
                </a:rPr>
                <a:t>d </a:t>
              </a:r>
              <a:r>
                <a:rPr lang="en-GB" sz="2400" dirty="0" smtClean="0">
                  <a:latin typeface="Arial Narrow" panose="020B0606020202030204" pitchFamily="34" charset="0"/>
                </a:rPr>
                <a:t>notes</a:t>
              </a:r>
              <a:endParaRPr lang="en-GB" sz="2400" b="1" dirty="0">
                <a:latin typeface="Arial Narrow" panose="020B0606020202030204" pitchFamily="34" charset="0"/>
              </a:endParaRPr>
            </a:p>
            <a:p>
              <a:r>
                <a:rPr lang="en-GB" sz="2400" b="1" dirty="0" smtClean="0">
                  <a:latin typeface="Arial Narrow" panose="020B0606020202030204" pitchFamily="34" charset="0"/>
                </a:rPr>
                <a:t>Legato </a:t>
              </a:r>
              <a:r>
                <a:rPr lang="en-GB" sz="2400" dirty="0" smtClean="0">
                  <a:latin typeface="Arial Narrow" panose="020B0606020202030204" pitchFamily="34" charset="0"/>
                </a:rPr>
                <a:t>– notes that join </a:t>
              </a:r>
              <a:r>
                <a:rPr lang="en-GB" sz="2400" b="1" dirty="0" smtClean="0">
                  <a:solidFill>
                    <a:srgbClr val="FF0000"/>
                  </a:solidFill>
                  <a:latin typeface="Arial Narrow" panose="020B0606020202030204" pitchFamily="34" charset="0"/>
                </a:rPr>
                <a:t>smoothly</a:t>
              </a:r>
              <a:r>
                <a:rPr lang="en-GB" sz="2400" dirty="0" smtClean="0">
                  <a:latin typeface="Arial Narrow" panose="020B0606020202030204" pitchFamily="34" charset="0"/>
                </a:rPr>
                <a:t> together</a:t>
              </a:r>
              <a:endParaRPr lang="en-GB" sz="2400" b="1" dirty="0">
                <a:latin typeface="Arial Narrow" panose="020B0606020202030204" pitchFamily="34" charset="0"/>
              </a:endParaRPr>
            </a:p>
            <a:p>
              <a:r>
                <a:rPr lang="en-GB" sz="2400" b="1" dirty="0" smtClean="0">
                  <a:latin typeface="Arial Narrow" panose="020B0606020202030204" pitchFamily="34" charset="0"/>
                </a:rPr>
                <a:t>Slurred </a:t>
              </a:r>
              <a:r>
                <a:rPr lang="en-GB" sz="2400" dirty="0" smtClean="0">
                  <a:latin typeface="Arial Narrow" panose="020B0606020202030204" pitchFamily="34" charset="0"/>
                </a:rPr>
                <a:t>– on a voice/wind instrument, going from one pitch to another </a:t>
              </a:r>
              <a:r>
                <a:rPr lang="en-GB" sz="2400" b="1" dirty="0" smtClean="0">
                  <a:solidFill>
                    <a:srgbClr val="FF0000"/>
                  </a:solidFill>
                  <a:latin typeface="Arial Narrow" panose="020B0606020202030204" pitchFamily="34" charset="0"/>
                </a:rPr>
                <a:t>without articulating</a:t>
              </a:r>
              <a:r>
                <a:rPr lang="en-GB" sz="2400" dirty="0" smtClean="0">
                  <a:latin typeface="Arial Narrow" panose="020B0606020202030204" pitchFamily="34" charset="0"/>
                </a:rPr>
                <a:t> the new note</a:t>
              </a:r>
              <a:endParaRPr lang="en-GB" sz="2400" b="1" dirty="0">
                <a:latin typeface="Arial Narrow" panose="020B0606020202030204" pitchFamily="34" charset="0"/>
              </a:endParaRPr>
            </a:p>
            <a:p>
              <a:r>
                <a:rPr lang="en-GB" sz="2400" b="1" dirty="0" smtClean="0">
                  <a:latin typeface="Arial Narrow" panose="020B0606020202030204" pitchFamily="34" charset="0"/>
                </a:rPr>
                <a:t>Pizzicato</a:t>
              </a:r>
              <a:r>
                <a:rPr lang="en-GB" sz="2400" dirty="0" smtClean="0">
                  <a:latin typeface="Arial Narrow" panose="020B0606020202030204" pitchFamily="34" charset="0"/>
                </a:rPr>
                <a:t> – on a violin or cello, </a:t>
              </a:r>
              <a:r>
                <a:rPr lang="en-GB" sz="2400" b="1" dirty="0" smtClean="0">
                  <a:solidFill>
                    <a:srgbClr val="FF0000"/>
                  </a:solidFill>
                  <a:latin typeface="Arial Narrow" panose="020B0606020202030204" pitchFamily="34" charset="0"/>
                </a:rPr>
                <a:t>plucking</a:t>
              </a:r>
              <a:r>
                <a:rPr lang="en-GB" sz="2400" dirty="0" smtClean="0">
                  <a:latin typeface="Arial Narrow" panose="020B0606020202030204" pitchFamily="34" charset="0"/>
                </a:rPr>
                <a:t> the string</a:t>
              </a:r>
            </a:p>
            <a:p>
              <a:r>
                <a:rPr lang="en-GB" sz="2400" b="1" dirty="0" smtClean="0">
                  <a:latin typeface="Arial Narrow" panose="020B0606020202030204" pitchFamily="34" charset="0"/>
                </a:rPr>
                <a:t>Arco</a:t>
              </a:r>
              <a:r>
                <a:rPr lang="en-GB" sz="2400" dirty="0" smtClean="0">
                  <a:latin typeface="Arial Narrow" panose="020B0606020202030204" pitchFamily="34" charset="0"/>
                </a:rPr>
                <a:t> – on a violin or cello, using the </a:t>
              </a:r>
              <a:r>
                <a:rPr lang="en-GB" sz="2400" b="1" dirty="0" smtClean="0">
                  <a:solidFill>
                    <a:srgbClr val="FF0000"/>
                  </a:solidFill>
                  <a:latin typeface="Arial Narrow" panose="020B0606020202030204" pitchFamily="34" charset="0"/>
                </a:rPr>
                <a:t>bow</a:t>
              </a:r>
              <a:endParaRPr lang="en-GB" sz="2400" b="1" dirty="0">
                <a:solidFill>
                  <a:srgbClr val="FF0000"/>
                </a:solidFill>
                <a:latin typeface="Arial Narrow" panose="020B0606020202030204" pitchFamily="34" charset="0"/>
              </a:endParaRPr>
            </a:p>
            <a:p>
              <a:r>
                <a:rPr lang="en-GB" sz="2400" b="1" dirty="0" smtClean="0">
                  <a:latin typeface="Arial Narrow" panose="020B0606020202030204" pitchFamily="34" charset="0"/>
                </a:rPr>
                <a:t>Accents </a:t>
              </a:r>
              <a:r>
                <a:rPr lang="en-GB" sz="2400" dirty="0" smtClean="0">
                  <a:latin typeface="Arial Narrow" panose="020B0606020202030204" pitchFamily="34" charset="0"/>
                </a:rPr>
                <a:t>– notes that are </a:t>
              </a:r>
              <a:r>
                <a:rPr lang="en-GB" sz="2400" b="1" dirty="0" smtClean="0">
                  <a:solidFill>
                    <a:srgbClr val="FF0000"/>
                  </a:solidFill>
                  <a:latin typeface="Arial Narrow" panose="020B0606020202030204" pitchFamily="34" charset="0"/>
                </a:rPr>
                <a:t>louder</a:t>
              </a:r>
              <a:r>
                <a:rPr lang="en-GB" sz="2400" dirty="0" smtClean="0">
                  <a:latin typeface="Arial Narrow" panose="020B0606020202030204" pitchFamily="34" charset="0"/>
                </a:rPr>
                <a:t> than the surrounding notes</a:t>
              </a:r>
              <a:endParaRPr lang="en-GB" sz="2400" b="1" dirty="0">
                <a:latin typeface="Arial Narrow" panose="020B0606020202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434493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9610AC8-211A-F94C-AADA-8A3633DE54CB}"/>
              </a:ext>
            </a:extLst>
          </p:cNvPr>
          <p:cNvGrpSpPr/>
          <p:nvPr/>
        </p:nvGrpSpPr>
        <p:grpSpPr>
          <a:xfrm>
            <a:off x="471488" y="527405"/>
            <a:ext cx="5915025" cy="8883295"/>
            <a:chOff x="6829425" y="3905248"/>
            <a:chExt cx="2095500" cy="2781301"/>
          </a:xfrm>
        </p:grpSpPr>
        <p:sp>
          <p:nvSpPr>
            <p:cNvPr id="5" name="Rounded Rectangle 4"/>
            <p:cNvSpPr/>
            <p:nvPr/>
          </p:nvSpPr>
          <p:spPr>
            <a:xfrm>
              <a:off x="6829425" y="3905248"/>
              <a:ext cx="2095500" cy="2781301"/>
            </a:xfrm>
            <a:prstGeom prst="roundRect">
              <a:avLst/>
            </a:prstGeom>
            <a:solidFill>
              <a:srgbClr val="FF66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200"/>
            </a:p>
          </p:txBody>
        </p:sp>
        <p:sp>
          <p:nvSpPr>
            <p:cNvPr id="6" name="Rectangle 5"/>
            <p:cNvSpPr/>
            <p:nvPr/>
          </p:nvSpPr>
          <p:spPr>
            <a:xfrm>
              <a:off x="7178675" y="3981449"/>
              <a:ext cx="1397000" cy="32385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4800" b="1" dirty="0">
                  <a:solidFill>
                    <a:srgbClr val="FF0000"/>
                  </a:solidFill>
                </a:rPr>
                <a:t>D</a:t>
              </a:r>
              <a:r>
                <a:rPr lang="en-GB" sz="4800" b="1" dirty="0"/>
                <a:t>YNAMICS</a:t>
              </a:r>
              <a:endParaRPr lang="en-GB" sz="3200" b="1" dirty="0"/>
            </a:p>
          </p:txBody>
        </p:sp>
        <p:sp>
          <p:nvSpPr>
            <p:cNvPr id="7" name="Rectangle 6"/>
            <p:cNvSpPr/>
            <p:nvPr/>
          </p:nvSpPr>
          <p:spPr>
            <a:xfrm>
              <a:off x="6953250" y="4433885"/>
              <a:ext cx="1860233" cy="2105025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GB" sz="3600" b="1" dirty="0" smtClean="0">
                  <a:latin typeface="Arial Narrow" panose="020B0606020202030204" pitchFamily="34" charset="0"/>
                </a:rPr>
                <a:t>Pianissimo </a:t>
              </a:r>
              <a:r>
                <a:rPr lang="en-GB" sz="3600" dirty="0" smtClean="0">
                  <a:latin typeface="Arial Narrow" panose="020B0606020202030204" pitchFamily="34" charset="0"/>
                </a:rPr>
                <a:t>– very quiet</a:t>
              </a:r>
              <a:endParaRPr lang="en-GB" sz="3600" b="1" dirty="0">
                <a:latin typeface="Arial Narrow" panose="020B0606020202030204" pitchFamily="34" charset="0"/>
              </a:endParaRPr>
            </a:p>
            <a:p>
              <a:r>
                <a:rPr lang="en-GB" sz="3600" b="1" dirty="0" smtClean="0">
                  <a:latin typeface="Arial Narrow" panose="020B0606020202030204" pitchFamily="34" charset="0"/>
                </a:rPr>
                <a:t>Piano</a:t>
              </a:r>
              <a:r>
                <a:rPr lang="en-GB" sz="3600" dirty="0" smtClean="0">
                  <a:latin typeface="Arial Narrow" panose="020B0606020202030204" pitchFamily="34" charset="0"/>
                </a:rPr>
                <a:t> - quiet</a:t>
              </a:r>
              <a:endParaRPr lang="en-GB" sz="3600" b="1" dirty="0">
                <a:latin typeface="Arial Narrow" panose="020B0606020202030204" pitchFamily="34" charset="0"/>
              </a:endParaRPr>
            </a:p>
            <a:p>
              <a:r>
                <a:rPr lang="en-GB" sz="3600" b="1" dirty="0" err="1" smtClean="0">
                  <a:latin typeface="Arial Narrow" panose="020B0606020202030204" pitchFamily="34" charset="0"/>
                </a:rPr>
                <a:t>Mezzopiano</a:t>
              </a:r>
              <a:r>
                <a:rPr lang="en-GB" sz="3600" dirty="0" smtClean="0">
                  <a:latin typeface="Arial Narrow" panose="020B0606020202030204" pitchFamily="34" charset="0"/>
                </a:rPr>
                <a:t> – fairly quiet</a:t>
              </a:r>
              <a:endParaRPr lang="en-GB" sz="3600" b="1" dirty="0">
                <a:latin typeface="Arial Narrow" panose="020B0606020202030204" pitchFamily="34" charset="0"/>
              </a:endParaRPr>
            </a:p>
            <a:p>
              <a:r>
                <a:rPr lang="en-GB" sz="3600" b="1" dirty="0" err="1" smtClean="0">
                  <a:latin typeface="Arial Narrow" panose="020B0606020202030204" pitchFamily="34" charset="0"/>
                </a:rPr>
                <a:t>Mezzoforte</a:t>
              </a:r>
              <a:r>
                <a:rPr lang="en-GB" sz="3600" dirty="0" smtClean="0">
                  <a:latin typeface="Arial Narrow" panose="020B0606020202030204" pitchFamily="34" charset="0"/>
                </a:rPr>
                <a:t> – fairly loud</a:t>
              </a:r>
              <a:endParaRPr lang="en-GB" sz="3600" b="1" dirty="0">
                <a:latin typeface="Arial Narrow" panose="020B0606020202030204" pitchFamily="34" charset="0"/>
              </a:endParaRPr>
            </a:p>
            <a:p>
              <a:r>
                <a:rPr lang="en-GB" sz="3600" b="1" dirty="0" smtClean="0">
                  <a:latin typeface="Arial Narrow" panose="020B0606020202030204" pitchFamily="34" charset="0"/>
                </a:rPr>
                <a:t>Forte</a:t>
              </a:r>
              <a:r>
                <a:rPr lang="en-GB" sz="3600" dirty="0" smtClean="0">
                  <a:latin typeface="Arial Narrow" panose="020B0606020202030204" pitchFamily="34" charset="0"/>
                </a:rPr>
                <a:t> - loud</a:t>
              </a:r>
              <a:endParaRPr lang="en-GB" sz="3600" b="1" dirty="0">
                <a:latin typeface="Arial Narrow" panose="020B0606020202030204" pitchFamily="34" charset="0"/>
              </a:endParaRPr>
            </a:p>
            <a:p>
              <a:r>
                <a:rPr lang="en-GB" sz="3600" b="1" dirty="0" smtClean="0">
                  <a:latin typeface="Arial Narrow" panose="020B0606020202030204" pitchFamily="34" charset="0"/>
                </a:rPr>
                <a:t>Fortissimo </a:t>
              </a:r>
              <a:r>
                <a:rPr lang="en-GB" sz="3600" dirty="0" smtClean="0">
                  <a:latin typeface="Arial Narrow" panose="020B0606020202030204" pitchFamily="34" charset="0"/>
                </a:rPr>
                <a:t>– very loud</a:t>
              </a:r>
              <a:endParaRPr lang="en-GB" sz="3600" b="1" dirty="0">
                <a:latin typeface="Arial Narrow" panose="020B0606020202030204" pitchFamily="34" charset="0"/>
              </a:endParaRPr>
            </a:p>
            <a:p>
              <a:endParaRPr lang="en-GB" sz="3600" b="1" dirty="0">
                <a:latin typeface="Arial Narrow" panose="020B0606020202030204" pitchFamily="34" charset="0"/>
              </a:endParaRPr>
            </a:p>
            <a:p>
              <a:r>
                <a:rPr lang="en-GB" sz="3600" b="1" dirty="0" smtClean="0">
                  <a:latin typeface="Arial Narrow" panose="020B0606020202030204" pitchFamily="34" charset="0"/>
                </a:rPr>
                <a:t>Crescendo</a:t>
              </a:r>
              <a:r>
                <a:rPr lang="en-GB" sz="3600" dirty="0" smtClean="0">
                  <a:latin typeface="Arial Narrow" panose="020B0606020202030204" pitchFamily="34" charset="0"/>
                </a:rPr>
                <a:t> – getting louder</a:t>
              </a:r>
              <a:endParaRPr lang="en-GB" sz="3600" b="1" dirty="0">
                <a:latin typeface="Arial Narrow" panose="020B0606020202030204" pitchFamily="34" charset="0"/>
              </a:endParaRPr>
            </a:p>
            <a:p>
              <a:r>
                <a:rPr lang="en-GB" sz="3600" b="1" dirty="0" smtClean="0">
                  <a:latin typeface="Arial Narrow" panose="020B0606020202030204" pitchFamily="34" charset="0"/>
                </a:rPr>
                <a:t>Diminuendo</a:t>
              </a:r>
              <a:r>
                <a:rPr lang="en-GB" sz="3600" dirty="0" smtClean="0">
                  <a:latin typeface="Arial Narrow" panose="020B0606020202030204" pitchFamily="34" charset="0"/>
                </a:rPr>
                <a:t> – getting quieter</a:t>
              </a:r>
              <a:endParaRPr lang="en-GB" sz="3600" b="1" dirty="0">
                <a:latin typeface="Arial Narrow" panose="020B0606020202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282708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1F81802-2F6B-CE44-A1DD-699C7D0B1C95}"/>
              </a:ext>
            </a:extLst>
          </p:cNvPr>
          <p:cNvGrpSpPr/>
          <p:nvPr/>
        </p:nvGrpSpPr>
        <p:grpSpPr>
          <a:xfrm>
            <a:off x="471488" y="527405"/>
            <a:ext cx="5915025" cy="8934095"/>
            <a:chOff x="114300" y="3895723"/>
            <a:chExt cx="2095500" cy="2781301"/>
          </a:xfrm>
        </p:grpSpPr>
        <p:sp>
          <p:nvSpPr>
            <p:cNvPr id="5" name="Rounded Rectangle 4"/>
            <p:cNvSpPr/>
            <p:nvPr/>
          </p:nvSpPr>
          <p:spPr>
            <a:xfrm>
              <a:off x="114300" y="3895723"/>
              <a:ext cx="2095500" cy="2781301"/>
            </a:xfrm>
            <a:prstGeom prst="roundRect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200"/>
            </a:p>
          </p:txBody>
        </p:sp>
        <p:sp>
          <p:nvSpPr>
            <p:cNvPr id="6" name="Rectangle 5"/>
            <p:cNvSpPr/>
            <p:nvPr/>
          </p:nvSpPr>
          <p:spPr>
            <a:xfrm>
              <a:off x="456718" y="3981449"/>
              <a:ext cx="1410665" cy="32385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4400" b="1" dirty="0">
                  <a:solidFill>
                    <a:srgbClr val="FF0000"/>
                  </a:solidFill>
                </a:rPr>
                <a:t>T</a:t>
              </a:r>
              <a:r>
                <a:rPr lang="en-GB" sz="4400" b="1" dirty="0"/>
                <a:t>IME/TEMPO</a:t>
              </a:r>
            </a:p>
          </p:txBody>
        </p:sp>
        <p:sp>
          <p:nvSpPr>
            <p:cNvPr id="7" name="Rectangle 6"/>
            <p:cNvSpPr/>
            <p:nvPr/>
          </p:nvSpPr>
          <p:spPr>
            <a:xfrm>
              <a:off x="276225" y="4448173"/>
              <a:ext cx="1771650" cy="2105025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GB" sz="3600" dirty="0">
                  <a:latin typeface="Arial Narrow" panose="020B0606020202030204" pitchFamily="34" charset="0"/>
                </a:rPr>
                <a:t>Number of </a:t>
              </a:r>
              <a:r>
                <a:rPr lang="en-GB" sz="3600" b="1" dirty="0">
                  <a:latin typeface="Arial Narrow" panose="020B0606020202030204" pitchFamily="34" charset="0"/>
                </a:rPr>
                <a:t>beats in a </a:t>
              </a:r>
              <a:r>
                <a:rPr lang="en-GB" sz="3600" b="1" dirty="0" smtClean="0">
                  <a:latin typeface="Arial Narrow" panose="020B0606020202030204" pitchFamily="34" charset="0"/>
                </a:rPr>
                <a:t>bar </a:t>
              </a:r>
              <a:r>
                <a:rPr lang="en-GB" sz="3600" dirty="0" smtClean="0">
                  <a:latin typeface="Arial Narrow" panose="020B0606020202030204" pitchFamily="34" charset="0"/>
                </a:rPr>
                <a:t> - how the pulse is divided up; the </a:t>
              </a:r>
              <a:r>
                <a:rPr lang="en-GB" sz="3600" b="1" dirty="0" smtClean="0">
                  <a:solidFill>
                    <a:srgbClr val="FF0000"/>
                  </a:solidFill>
                  <a:latin typeface="Arial Narrow" panose="020B0606020202030204" pitchFamily="34" charset="0"/>
                </a:rPr>
                <a:t>number we count up to. </a:t>
              </a:r>
              <a:r>
                <a:rPr lang="en-GB" sz="3600" dirty="0" smtClean="0">
                  <a:solidFill>
                    <a:schemeClr val="bg1"/>
                  </a:solidFill>
                  <a:latin typeface="Arial Narrow" panose="020B0606020202030204" pitchFamily="34" charset="0"/>
                </a:rPr>
                <a:t>Written as a </a:t>
              </a:r>
              <a:r>
                <a:rPr lang="en-GB" sz="3600" b="1" dirty="0" smtClean="0">
                  <a:solidFill>
                    <a:srgbClr val="FF0000"/>
                  </a:solidFill>
                  <a:latin typeface="Arial Narrow" panose="020B0606020202030204" pitchFamily="34" charset="0"/>
                </a:rPr>
                <a:t>time signature. </a:t>
              </a:r>
              <a:endParaRPr lang="en-GB" sz="3600" b="1" dirty="0">
                <a:solidFill>
                  <a:srgbClr val="FF0000"/>
                </a:solidFill>
                <a:latin typeface="Arial Narrow" panose="020B0606020202030204" pitchFamily="34" charset="0"/>
              </a:endParaRPr>
            </a:p>
            <a:p>
              <a:r>
                <a:rPr lang="en-GB" sz="3600" b="1" dirty="0" smtClean="0">
                  <a:latin typeface="Arial Narrow" panose="020B0606020202030204" pitchFamily="34" charset="0"/>
                </a:rPr>
                <a:t>Tempo</a:t>
              </a:r>
              <a:r>
                <a:rPr lang="en-GB" sz="3600" dirty="0" smtClean="0">
                  <a:latin typeface="Arial Narrow" panose="020B0606020202030204" pitchFamily="34" charset="0"/>
                </a:rPr>
                <a:t> - </a:t>
              </a:r>
              <a:r>
                <a:rPr lang="en-GB" sz="3600" b="1" dirty="0" smtClean="0">
                  <a:solidFill>
                    <a:srgbClr val="FF0000"/>
                  </a:solidFill>
                  <a:latin typeface="Arial Narrow" panose="020B0606020202030204" pitchFamily="34" charset="0"/>
                </a:rPr>
                <a:t>speed</a:t>
              </a:r>
              <a:endParaRPr lang="en-GB" sz="3600" b="1" dirty="0">
                <a:solidFill>
                  <a:srgbClr val="FF0000"/>
                </a:solidFill>
                <a:latin typeface="Arial Narrow" panose="020B0606020202030204" pitchFamily="34" charset="0"/>
              </a:endParaRPr>
            </a:p>
            <a:p>
              <a:r>
                <a:rPr lang="en-GB" sz="3600" b="1" dirty="0" err="1" smtClean="0">
                  <a:latin typeface="Arial Narrow" panose="020B0606020202030204" pitchFamily="34" charset="0"/>
                </a:rPr>
                <a:t>Accellerando</a:t>
              </a:r>
              <a:r>
                <a:rPr lang="en-GB" sz="3600" dirty="0" smtClean="0">
                  <a:latin typeface="Arial Narrow" panose="020B0606020202030204" pitchFamily="34" charset="0"/>
                </a:rPr>
                <a:t> – getting </a:t>
              </a:r>
              <a:r>
                <a:rPr lang="en-GB" sz="3600" b="1" dirty="0" smtClean="0">
                  <a:solidFill>
                    <a:srgbClr val="FF0000"/>
                  </a:solidFill>
                  <a:latin typeface="Arial Narrow" panose="020B0606020202030204" pitchFamily="34" charset="0"/>
                </a:rPr>
                <a:t>faster</a:t>
              </a:r>
              <a:endParaRPr lang="en-GB" sz="3600" b="1" dirty="0">
                <a:solidFill>
                  <a:srgbClr val="FF0000"/>
                </a:solidFill>
                <a:latin typeface="Arial Narrow" panose="020B0606020202030204" pitchFamily="34" charset="0"/>
              </a:endParaRPr>
            </a:p>
            <a:p>
              <a:r>
                <a:rPr lang="en-GB" sz="3600" b="1" dirty="0" err="1" smtClean="0">
                  <a:latin typeface="Arial Narrow" panose="020B0606020202030204" pitchFamily="34" charset="0"/>
                </a:rPr>
                <a:t>R</a:t>
              </a:r>
              <a:r>
                <a:rPr lang="en-GB" sz="3600" b="1" dirty="0" err="1" smtClean="0">
                  <a:latin typeface="Arial Narrow" panose="020B0606020202030204" pitchFamily="34" charset="0"/>
                </a:rPr>
                <a:t>allentando</a:t>
              </a:r>
              <a:r>
                <a:rPr lang="en-GB" sz="3600" dirty="0" smtClean="0">
                  <a:latin typeface="Arial Narrow" panose="020B0606020202030204" pitchFamily="34" charset="0"/>
                </a:rPr>
                <a:t> – getting </a:t>
              </a:r>
              <a:r>
                <a:rPr lang="en-GB" sz="3600" b="1" dirty="0" smtClean="0">
                  <a:solidFill>
                    <a:srgbClr val="FF0000"/>
                  </a:solidFill>
                  <a:latin typeface="Arial Narrow" panose="020B0606020202030204" pitchFamily="34" charset="0"/>
                </a:rPr>
                <a:t>slower</a:t>
              </a:r>
              <a:endParaRPr lang="en-GB" sz="3600" b="1" dirty="0">
                <a:solidFill>
                  <a:srgbClr val="FF0000"/>
                </a:solidFill>
                <a:latin typeface="Arial Narrow" panose="020B0606020202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814885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8F9C0F64-24FC-1F41-B247-60BD7428DF21}"/>
              </a:ext>
            </a:extLst>
          </p:cNvPr>
          <p:cNvSpPr/>
          <p:nvPr/>
        </p:nvSpPr>
        <p:spPr>
          <a:xfrm>
            <a:off x="471488" y="527405"/>
            <a:ext cx="5915025" cy="8845195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3646CCF-A823-144A-A614-A61BF02E9DD6}"/>
              </a:ext>
            </a:extLst>
          </p:cNvPr>
          <p:cNvSpPr/>
          <p:nvPr/>
        </p:nvSpPr>
        <p:spPr>
          <a:xfrm>
            <a:off x="1428222" y="706632"/>
            <a:ext cx="4046414" cy="1012581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4400" b="1" dirty="0">
                <a:solidFill>
                  <a:srgbClr val="FF0000"/>
                </a:solidFill>
              </a:rPr>
              <a:t>S</a:t>
            </a:r>
            <a:r>
              <a:rPr lang="en-GB" sz="4400" b="1" dirty="0"/>
              <a:t>TRUCTURE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9D49B82-DE9F-844F-BAAB-82482A5C19D8}"/>
              </a:ext>
            </a:extLst>
          </p:cNvPr>
          <p:cNvSpPr/>
          <p:nvPr/>
        </p:nvSpPr>
        <p:spPr>
          <a:xfrm>
            <a:off x="732543" y="1914120"/>
            <a:ext cx="5426957" cy="686158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4000" dirty="0">
                <a:latin typeface="Arial Narrow" panose="020B0606020202030204" pitchFamily="34" charset="0"/>
              </a:rPr>
              <a:t>How many </a:t>
            </a:r>
            <a:r>
              <a:rPr lang="en-GB" sz="4000" b="1" dirty="0">
                <a:latin typeface="Arial Narrow" panose="020B0606020202030204" pitchFamily="34" charset="0"/>
              </a:rPr>
              <a:t>sections</a:t>
            </a:r>
            <a:r>
              <a:rPr lang="en-GB" sz="4000" dirty="0">
                <a:latin typeface="Arial Narrow" panose="020B0606020202030204" pitchFamily="34" charset="0"/>
              </a:rPr>
              <a:t> </a:t>
            </a:r>
          </a:p>
          <a:p>
            <a:r>
              <a:rPr lang="en-GB" sz="4000" dirty="0">
                <a:latin typeface="Arial Narrow" panose="020B0606020202030204" pitchFamily="34" charset="0"/>
              </a:rPr>
              <a:t>What </a:t>
            </a:r>
            <a:r>
              <a:rPr lang="en-GB" sz="4000" b="1" dirty="0">
                <a:latin typeface="Arial Narrow" panose="020B0606020202030204" pitchFamily="34" charset="0"/>
              </a:rPr>
              <a:t>order</a:t>
            </a:r>
            <a:r>
              <a:rPr lang="en-GB" sz="4000" dirty="0">
                <a:latin typeface="Arial Narrow" panose="020B0606020202030204" pitchFamily="34" charset="0"/>
              </a:rPr>
              <a:t> </a:t>
            </a:r>
          </a:p>
          <a:p>
            <a:r>
              <a:rPr lang="en-GB" sz="4000" dirty="0">
                <a:latin typeface="Arial Narrow" panose="020B0606020202030204" pitchFamily="34" charset="0"/>
              </a:rPr>
              <a:t>Which sections are the </a:t>
            </a:r>
            <a:r>
              <a:rPr lang="en-GB" sz="4000" b="1" dirty="0">
                <a:latin typeface="Arial Narrow" panose="020B0606020202030204" pitchFamily="34" charset="0"/>
              </a:rPr>
              <a:t>same</a:t>
            </a:r>
            <a:r>
              <a:rPr lang="en-GB" sz="4000" dirty="0">
                <a:latin typeface="Arial Narrow" panose="020B0606020202030204" pitchFamily="34" charset="0"/>
              </a:rPr>
              <a:t> </a:t>
            </a:r>
          </a:p>
          <a:p>
            <a:r>
              <a:rPr lang="en-GB" sz="4000" b="1" dirty="0">
                <a:latin typeface="Arial Narrow" panose="020B0606020202030204" pitchFamily="34" charset="0"/>
              </a:rPr>
              <a:t>Ternary</a:t>
            </a:r>
            <a:r>
              <a:rPr lang="en-GB" sz="4000" dirty="0">
                <a:latin typeface="Arial Narrow" panose="020B0606020202030204" pitchFamily="34" charset="0"/>
              </a:rPr>
              <a:t> form: </a:t>
            </a:r>
            <a:r>
              <a:rPr lang="en-GB" sz="4000" b="1" dirty="0">
                <a:solidFill>
                  <a:srgbClr val="FF0000"/>
                </a:solidFill>
                <a:latin typeface="Arial Narrow" panose="020B0606020202030204" pitchFamily="34" charset="0"/>
              </a:rPr>
              <a:t>ABA</a:t>
            </a:r>
          </a:p>
          <a:p>
            <a:r>
              <a:rPr lang="en-GB" sz="4000" b="1" dirty="0">
                <a:latin typeface="Arial Narrow" panose="020B0606020202030204" pitchFamily="34" charset="0"/>
              </a:rPr>
              <a:t>12-bar blues</a:t>
            </a:r>
          </a:p>
          <a:p>
            <a:r>
              <a:rPr lang="en-GB" sz="4000" b="1" dirty="0">
                <a:latin typeface="Arial Narrow" panose="020B0606020202030204" pitchFamily="34" charset="0"/>
              </a:rPr>
              <a:t>Pop song structure</a:t>
            </a:r>
            <a:r>
              <a:rPr lang="en-GB" sz="4000" dirty="0">
                <a:latin typeface="Arial Narrow" panose="020B0606020202030204" pitchFamily="34" charset="0"/>
              </a:rPr>
              <a:t>: intro/verse/chorus/bridge/ outro</a:t>
            </a:r>
          </a:p>
        </p:txBody>
      </p:sp>
    </p:spTree>
    <p:extLst>
      <p:ext uri="{BB962C8B-B14F-4D97-AF65-F5344CB8AC3E}">
        <p14:creationId xmlns:p14="http://schemas.microsoft.com/office/powerpoint/2010/main" val="37985417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F427D57-D6C0-8648-9CAE-A4945A7D6F30}"/>
              </a:ext>
            </a:extLst>
          </p:cNvPr>
          <p:cNvGrpSpPr/>
          <p:nvPr/>
        </p:nvGrpSpPr>
        <p:grpSpPr>
          <a:xfrm>
            <a:off x="471488" y="527404"/>
            <a:ext cx="5915025" cy="8807095"/>
            <a:chOff x="2352675" y="914399"/>
            <a:chExt cx="2095500" cy="2828923"/>
          </a:xfrm>
        </p:grpSpPr>
        <p:sp>
          <p:nvSpPr>
            <p:cNvPr id="5" name="Rounded Rectangle 4"/>
            <p:cNvSpPr/>
            <p:nvPr/>
          </p:nvSpPr>
          <p:spPr>
            <a:xfrm>
              <a:off x="2352675" y="914399"/>
              <a:ext cx="2095500" cy="2828923"/>
            </a:xfrm>
            <a:prstGeom prst="round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200"/>
            </a:p>
          </p:txBody>
        </p:sp>
        <p:sp>
          <p:nvSpPr>
            <p:cNvPr id="6" name="Rectangle 5"/>
            <p:cNvSpPr/>
            <p:nvPr/>
          </p:nvSpPr>
          <p:spPr>
            <a:xfrm>
              <a:off x="2662238" y="1000125"/>
              <a:ext cx="1433512" cy="32385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4800" b="1" dirty="0">
                  <a:solidFill>
                    <a:srgbClr val="FF0000"/>
                  </a:solidFill>
                </a:rPr>
                <a:t>H</a:t>
              </a:r>
              <a:r>
                <a:rPr lang="en-GB" sz="4800" b="1" dirty="0"/>
                <a:t>ARMONY</a:t>
              </a:r>
              <a:endParaRPr lang="en-GB" sz="3200" b="1" dirty="0"/>
            </a:p>
          </p:txBody>
        </p:sp>
        <p:sp>
          <p:nvSpPr>
            <p:cNvPr id="7" name="Rectangle 6"/>
            <p:cNvSpPr/>
            <p:nvPr/>
          </p:nvSpPr>
          <p:spPr>
            <a:xfrm>
              <a:off x="2492374" y="1466849"/>
              <a:ext cx="1824143" cy="2105025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GB" sz="2400" b="1" dirty="0">
                  <a:latin typeface="Arial Narrow" panose="020B0606020202030204" pitchFamily="34" charset="0"/>
                </a:rPr>
                <a:t>Major</a:t>
              </a:r>
              <a:r>
                <a:rPr lang="en-GB" sz="2400" dirty="0">
                  <a:latin typeface="Arial Narrow" panose="020B0606020202030204" pitchFamily="34" charset="0"/>
                </a:rPr>
                <a:t> or </a:t>
              </a:r>
              <a:r>
                <a:rPr lang="en-GB" sz="2400" b="1" dirty="0" smtClean="0">
                  <a:latin typeface="Arial Narrow" panose="020B0606020202030204" pitchFamily="34" charset="0"/>
                </a:rPr>
                <a:t>minor</a:t>
              </a:r>
              <a:r>
                <a:rPr lang="en-GB" sz="2400" dirty="0" smtClean="0">
                  <a:latin typeface="Arial Narrow" panose="020B0606020202030204" pitchFamily="34" charset="0"/>
                </a:rPr>
                <a:t> – </a:t>
              </a:r>
              <a:r>
                <a:rPr lang="en-GB" sz="2400" b="1" dirty="0" smtClean="0">
                  <a:solidFill>
                    <a:srgbClr val="FF0000"/>
                  </a:solidFill>
                  <a:latin typeface="Arial Narrow" panose="020B0606020202030204" pitchFamily="34" charset="0"/>
                </a:rPr>
                <a:t>major sounds happy, minor sounds sad</a:t>
              </a:r>
              <a:endParaRPr lang="en-GB" sz="2400" b="1" dirty="0">
                <a:solidFill>
                  <a:srgbClr val="FF0000"/>
                </a:solidFill>
                <a:latin typeface="Arial Narrow" panose="020B0606020202030204" pitchFamily="34" charset="0"/>
              </a:endParaRPr>
            </a:p>
            <a:p>
              <a:r>
                <a:rPr lang="en-GB" sz="2400" b="1" dirty="0" smtClean="0">
                  <a:latin typeface="Arial Narrow" panose="020B0606020202030204" pitchFamily="34" charset="0"/>
                </a:rPr>
                <a:t>Inversions</a:t>
              </a:r>
              <a:r>
                <a:rPr lang="en-GB" sz="2400" dirty="0" smtClean="0">
                  <a:latin typeface="Arial Narrow" panose="020B0606020202030204" pitchFamily="34" charset="0"/>
                </a:rPr>
                <a:t> – when you </a:t>
              </a:r>
              <a:r>
                <a:rPr lang="en-GB" sz="2400" b="1" dirty="0" smtClean="0">
                  <a:solidFill>
                    <a:srgbClr val="FF0000"/>
                  </a:solidFill>
                  <a:latin typeface="Arial Narrow" panose="020B0606020202030204" pitchFamily="34" charset="0"/>
                </a:rPr>
                <a:t>flip the order of the notes</a:t>
              </a:r>
              <a:r>
                <a:rPr lang="en-GB" sz="2400" dirty="0" smtClean="0">
                  <a:latin typeface="Arial Narrow" panose="020B0606020202030204" pitchFamily="34" charset="0"/>
                </a:rPr>
                <a:t> in a chord</a:t>
              </a:r>
              <a:endParaRPr lang="en-GB" sz="2400" b="1" dirty="0">
                <a:latin typeface="Arial Narrow" panose="020B0606020202030204" pitchFamily="34" charset="0"/>
              </a:endParaRPr>
            </a:p>
            <a:p>
              <a:r>
                <a:rPr lang="en-GB" sz="2400" b="1" dirty="0">
                  <a:latin typeface="Arial Narrow" panose="020B0606020202030204" pitchFamily="34" charset="0"/>
                </a:rPr>
                <a:t>Consonant</a:t>
              </a:r>
              <a:r>
                <a:rPr lang="en-GB" sz="2400" dirty="0">
                  <a:latin typeface="Arial Narrow" panose="020B0606020202030204" pitchFamily="34" charset="0"/>
                </a:rPr>
                <a:t> </a:t>
              </a:r>
              <a:r>
                <a:rPr lang="en-GB" sz="2400" dirty="0" smtClean="0">
                  <a:latin typeface="Arial Narrow" panose="020B0606020202030204" pitchFamily="34" charset="0"/>
                </a:rPr>
                <a:t>– </a:t>
              </a:r>
              <a:r>
                <a:rPr lang="en-GB" sz="2400" b="1" dirty="0" smtClean="0">
                  <a:solidFill>
                    <a:srgbClr val="FF0000"/>
                  </a:solidFill>
                  <a:latin typeface="Arial Narrow" panose="020B0606020202030204" pitchFamily="34" charset="0"/>
                </a:rPr>
                <a:t>not </a:t>
              </a:r>
              <a:r>
                <a:rPr lang="en-GB" sz="2400" b="1" dirty="0" err="1" smtClean="0">
                  <a:solidFill>
                    <a:srgbClr val="FF0000"/>
                  </a:solidFill>
                  <a:latin typeface="Arial Narrow" panose="020B0606020202030204" pitchFamily="34" charset="0"/>
                </a:rPr>
                <a:t>clashy</a:t>
              </a:r>
              <a:r>
                <a:rPr lang="en-GB" sz="2400" b="1" dirty="0" smtClean="0">
                  <a:solidFill>
                    <a:srgbClr val="FF0000"/>
                  </a:solidFill>
                  <a:latin typeface="Arial Narrow" panose="020B0606020202030204" pitchFamily="34" charset="0"/>
                </a:rPr>
                <a:t> </a:t>
              </a:r>
            </a:p>
            <a:p>
              <a:r>
                <a:rPr lang="en-GB" sz="2400" b="1" dirty="0" smtClean="0">
                  <a:latin typeface="Arial Narrow" panose="020B0606020202030204" pitchFamily="34" charset="0"/>
                </a:rPr>
                <a:t>Dissonant </a:t>
              </a:r>
              <a:r>
                <a:rPr lang="en-GB" sz="2400" dirty="0" smtClean="0">
                  <a:latin typeface="Arial Narrow" panose="020B0606020202030204" pitchFamily="34" charset="0"/>
                </a:rPr>
                <a:t> - </a:t>
              </a:r>
              <a:r>
                <a:rPr lang="en-GB" sz="2400" b="1" dirty="0" err="1" smtClean="0">
                  <a:solidFill>
                    <a:srgbClr val="FF0000"/>
                  </a:solidFill>
                  <a:latin typeface="Arial Narrow" panose="020B0606020202030204" pitchFamily="34" charset="0"/>
                </a:rPr>
                <a:t>clashy</a:t>
              </a:r>
              <a:endParaRPr lang="en-GB" sz="2400" b="1" dirty="0">
                <a:latin typeface="Arial Narrow" panose="020B0606020202030204" pitchFamily="34" charset="0"/>
              </a:endParaRPr>
            </a:p>
            <a:p>
              <a:r>
                <a:rPr lang="en-GB" sz="2400" b="1" dirty="0">
                  <a:latin typeface="Arial Narrow" panose="020B0606020202030204" pitchFamily="34" charset="0"/>
                </a:rPr>
                <a:t>Key change</a:t>
              </a:r>
            </a:p>
            <a:p>
              <a:r>
                <a:rPr lang="en-GB" sz="2400" b="1" dirty="0">
                  <a:latin typeface="Arial Narrow" panose="020B0606020202030204" pitchFamily="34" charset="0"/>
                </a:rPr>
                <a:t>Added notes </a:t>
              </a:r>
              <a:r>
                <a:rPr lang="en-GB" sz="2400" dirty="0">
                  <a:latin typeface="Arial Narrow" panose="020B0606020202030204" pitchFamily="34" charset="0"/>
                </a:rPr>
                <a:t>in chords </a:t>
              </a:r>
              <a:r>
                <a:rPr lang="en-GB" sz="2400" dirty="0" smtClean="0">
                  <a:latin typeface="Arial Narrow" panose="020B0606020202030204" pitchFamily="34" charset="0"/>
                </a:rPr>
                <a:t>such as 7</a:t>
              </a:r>
              <a:r>
                <a:rPr lang="en-GB" sz="2400" baseline="30000" dirty="0" smtClean="0">
                  <a:latin typeface="Arial Narrow" panose="020B0606020202030204" pitchFamily="34" charset="0"/>
                </a:rPr>
                <a:t>th</a:t>
              </a:r>
              <a:r>
                <a:rPr lang="en-GB" sz="2400" dirty="0" smtClean="0">
                  <a:latin typeface="Arial Narrow" panose="020B0606020202030204" pitchFamily="34" charset="0"/>
                </a:rPr>
                <a:t> in G7</a:t>
              </a:r>
            </a:p>
            <a:p>
              <a:r>
                <a:rPr lang="en-GB" sz="2400" b="1" dirty="0" smtClean="0">
                  <a:latin typeface="Arial Narrow" panose="020B0606020202030204" pitchFamily="34" charset="0"/>
                </a:rPr>
                <a:t>Harmonic rhythm </a:t>
              </a:r>
              <a:r>
                <a:rPr lang="en-GB" sz="2400" dirty="0" smtClean="0">
                  <a:latin typeface="Arial Narrow" panose="020B0606020202030204" pitchFamily="34" charset="0"/>
                </a:rPr>
                <a:t>– </a:t>
              </a:r>
              <a:r>
                <a:rPr lang="en-GB" sz="2400" b="1" dirty="0" smtClean="0">
                  <a:solidFill>
                    <a:srgbClr val="FF0000"/>
                  </a:solidFill>
                  <a:latin typeface="Arial Narrow" panose="020B0606020202030204" pitchFamily="34" charset="0"/>
                </a:rPr>
                <a:t>how often the chords change,</a:t>
              </a:r>
              <a:r>
                <a:rPr lang="en-GB" sz="2400" dirty="0" smtClean="0">
                  <a:latin typeface="Arial Narrow" panose="020B0606020202030204" pitchFamily="34" charset="0"/>
                </a:rPr>
                <a:t> i.e. once per bar</a:t>
              </a:r>
              <a:endParaRPr lang="en-GB" sz="2400" b="1" dirty="0">
                <a:latin typeface="Arial Narrow" panose="020B0606020202030204" pitchFamily="34" charset="0"/>
              </a:endParaRPr>
            </a:p>
            <a:p>
              <a:r>
                <a:rPr lang="en-GB" sz="2400" b="1" dirty="0">
                  <a:latin typeface="Arial Narrow" panose="020B0606020202030204" pitchFamily="34" charset="0"/>
                </a:rPr>
                <a:t>Drone/pedal</a:t>
              </a:r>
              <a:r>
                <a:rPr lang="en-GB" sz="2400" dirty="0">
                  <a:latin typeface="Arial Narrow" panose="020B0606020202030204" pitchFamily="34" charset="0"/>
                </a:rPr>
                <a:t> </a:t>
              </a:r>
              <a:r>
                <a:rPr lang="en-GB" sz="2400" b="1" dirty="0" smtClean="0">
                  <a:latin typeface="Arial Narrow" panose="020B0606020202030204" pitchFamily="34" charset="0"/>
                </a:rPr>
                <a:t>note</a:t>
              </a:r>
              <a:r>
                <a:rPr lang="en-GB" sz="2400" dirty="0" smtClean="0">
                  <a:latin typeface="Arial Narrow" panose="020B0606020202030204" pitchFamily="34" charset="0"/>
                </a:rPr>
                <a:t> – a </a:t>
              </a:r>
              <a:r>
                <a:rPr lang="en-GB" sz="2400" b="1" dirty="0" smtClean="0">
                  <a:solidFill>
                    <a:srgbClr val="FF0000"/>
                  </a:solidFill>
                  <a:latin typeface="Arial Narrow" panose="020B0606020202030204" pitchFamily="34" charset="0"/>
                </a:rPr>
                <a:t>long note under or over </a:t>
              </a:r>
              <a:r>
                <a:rPr lang="en-GB" sz="2400" dirty="0" smtClean="0">
                  <a:latin typeface="Arial Narrow" panose="020B0606020202030204" pitchFamily="34" charset="0"/>
                </a:rPr>
                <a:t>the rest of the music</a:t>
              </a:r>
              <a:endParaRPr lang="en-GB" sz="2400" b="1" dirty="0">
                <a:latin typeface="Arial Narrow" panose="020B0606020202030204" pitchFamily="34" charset="0"/>
              </a:endParaRPr>
            </a:p>
            <a:p>
              <a:r>
                <a:rPr lang="en-GB" sz="2400" b="1" dirty="0">
                  <a:latin typeface="Arial Narrow" panose="020B0606020202030204" pitchFamily="34" charset="0"/>
                </a:rPr>
                <a:t>‘Blue’ </a:t>
              </a:r>
              <a:r>
                <a:rPr lang="en-GB" sz="2400" b="1" dirty="0" smtClean="0">
                  <a:latin typeface="Arial Narrow" panose="020B0606020202030204" pitchFamily="34" charset="0"/>
                </a:rPr>
                <a:t>notes </a:t>
              </a:r>
              <a:r>
                <a:rPr lang="en-GB" sz="2400" dirty="0" smtClean="0">
                  <a:latin typeface="Arial Narrow" panose="020B0606020202030204" pitchFamily="34" charset="0"/>
                </a:rPr>
                <a:t> - notes from </a:t>
              </a:r>
              <a:r>
                <a:rPr lang="en-GB" sz="2400" b="1" dirty="0" smtClean="0">
                  <a:solidFill>
                    <a:srgbClr val="FF0000"/>
                  </a:solidFill>
                  <a:latin typeface="Arial Narrow" panose="020B0606020202030204" pitchFamily="34" charset="0"/>
                </a:rPr>
                <a:t>outside the scale </a:t>
              </a:r>
              <a:r>
                <a:rPr lang="en-GB" sz="2400" dirty="0" smtClean="0">
                  <a:latin typeface="Arial Narrow" panose="020B0606020202030204" pitchFamily="34" charset="0"/>
                </a:rPr>
                <a:t>being used, put in to sound </a:t>
              </a:r>
              <a:r>
                <a:rPr lang="en-GB" sz="2400" b="1" dirty="0" smtClean="0">
                  <a:solidFill>
                    <a:srgbClr val="FF0000"/>
                  </a:solidFill>
                  <a:latin typeface="Arial Narrow" panose="020B0606020202030204" pitchFamily="34" charset="0"/>
                </a:rPr>
                <a:t>jazzy</a:t>
              </a:r>
              <a:endParaRPr lang="en-GB" sz="2400" b="1" dirty="0">
                <a:solidFill>
                  <a:srgbClr val="FF0000"/>
                </a:solidFill>
                <a:latin typeface="Arial Narrow" panose="020B0606020202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469345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FFFA2BC-5AC3-194C-BBB1-9C89A566B821}"/>
              </a:ext>
            </a:extLst>
          </p:cNvPr>
          <p:cNvGrpSpPr/>
          <p:nvPr/>
        </p:nvGrpSpPr>
        <p:grpSpPr>
          <a:xfrm>
            <a:off x="471488" y="527405"/>
            <a:ext cx="5915025" cy="8870595"/>
            <a:chOff x="2352675" y="3895723"/>
            <a:chExt cx="2095500" cy="2781301"/>
          </a:xfrm>
        </p:grpSpPr>
        <p:sp>
          <p:nvSpPr>
            <p:cNvPr id="5" name="Rounded Rectangle 4"/>
            <p:cNvSpPr/>
            <p:nvPr/>
          </p:nvSpPr>
          <p:spPr>
            <a:xfrm>
              <a:off x="2352675" y="3895723"/>
              <a:ext cx="2095500" cy="2781301"/>
            </a:xfrm>
            <a:prstGeom prst="round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200"/>
            </a:p>
          </p:txBody>
        </p:sp>
        <p:sp>
          <p:nvSpPr>
            <p:cNvPr id="6" name="Rectangle 5"/>
            <p:cNvSpPr/>
            <p:nvPr/>
          </p:nvSpPr>
          <p:spPr>
            <a:xfrm>
              <a:off x="2662238" y="3981449"/>
              <a:ext cx="1433512" cy="32385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4000" b="1" dirty="0">
                  <a:solidFill>
                    <a:srgbClr val="FF0000"/>
                  </a:solidFill>
                </a:rPr>
                <a:t>I</a:t>
              </a:r>
              <a:r>
                <a:rPr lang="en-GB" sz="4000" b="1" dirty="0"/>
                <a:t>NSTRUMENTS</a:t>
              </a:r>
              <a:endParaRPr lang="en-GB" sz="2844" b="1" dirty="0"/>
            </a:p>
          </p:txBody>
        </p:sp>
        <p:sp>
          <p:nvSpPr>
            <p:cNvPr id="7" name="Rectangle 6"/>
            <p:cNvSpPr/>
            <p:nvPr/>
          </p:nvSpPr>
          <p:spPr>
            <a:xfrm>
              <a:off x="2492374" y="4448173"/>
              <a:ext cx="1824143" cy="2105025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GB" sz="2400" b="1" dirty="0">
                  <a:latin typeface="Arial Narrow" panose="020B0606020202030204" pitchFamily="34" charset="0"/>
                </a:rPr>
                <a:t>Strings</a:t>
              </a:r>
              <a:r>
                <a:rPr lang="en-GB" sz="2400" dirty="0">
                  <a:latin typeface="Arial Narrow" panose="020B0606020202030204" pitchFamily="34" charset="0"/>
                </a:rPr>
                <a:t>: violin/viola/cello/double </a:t>
              </a:r>
              <a:r>
                <a:rPr lang="en-GB" sz="2400" dirty="0" smtClean="0">
                  <a:latin typeface="Arial Narrow" panose="020B0606020202030204" pitchFamily="34" charset="0"/>
                </a:rPr>
                <a:t>bass /</a:t>
              </a:r>
              <a:r>
                <a:rPr lang="en-GB" sz="2400" dirty="0" smtClean="0">
                  <a:latin typeface="Arial Narrow" panose="020B0606020202030204" pitchFamily="34" charset="0"/>
                </a:rPr>
                <a:t>harp </a:t>
              </a:r>
              <a:r>
                <a:rPr lang="en-GB" sz="2400" b="1" dirty="0" smtClean="0">
                  <a:solidFill>
                    <a:srgbClr val="FF0000"/>
                  </a:solidFill>
                  <a:latin typeface="Arial Narrow" panose="020B0606020202030204" pitchFamily="34" charset="0"/>
                </a:rPr>
                <a:t>played by plucking or bowing</a:t>
              </a:r>
              <a:endParaRPr lang="en-GB" sz="2400" dirty="0">
                <a:solidFill>
                  <a:srgbClr val="FF0000"/>
                </a:solidFill>
                <a:latin typeface="Arial Narrow" panose="020B0606020202030204" pitchFamily="34" charset="0"/>
              </a:endParaRPr>
            </a:p>
            <a:p>
              <a:r>
                <a:rPr lang="en-GB" sz="2400" b="1" dirty="0">
                  <a:latin typeface="Arial Narrow" panose="020B0606020202030204" pitchFamily="34" charset="0"/>
                </a:rPr>
                <a:t>Woodwind</a:t>
              </a:r>
              <a:r>
                <a:rPr lang="en-GB" sz="2400" dirty="0">
                  <a:latin typeface="Arial Narrow" panose="020B0606020202030204" pitchFamily="34" charset="0"/>
                </a:rPr>
                <a:t>: </a:t>
              </a:r>
              <a:r>
                <a:rPr lang="en-GB" sz="2400" dirty="0" smtClean="0">
                  <a:latin typeface="Arial Narrow" panose="020B0606020202030204" pitchFamily="34" charset="0"/>
                </a:rPr>
                <a:t>flute/oboe/clarinet/bassoon/piccolo or saxophone </a:t>
              </a:r>
              <a:r>
                <a:rPr lang="en-GB" sz="2400" b="1" dirty="0" smtClean="0">
                  <a:latin typeface="Arial Narrow" panose="020B0606020202030204" pitchFamily="34" charset="0"/>
                </a:rPr>
                <a:t>played by </a:t>
              </a:r>
              <a:r>
                <a:rPr lang="en-GB" sz="2400" b="1" dirty="0" smtClean="0">
                  <a:solidFill>
                    <a:srgbClr val="FF0000"/>
                  </a:solidFill>
                  <a:latin typeface="Arial Narrow" panose="020B0606020202030204" pitchFamily="34" charset="0"/>
                </a:rPr>
                <a:t>blowing into a mouthpiece</a:t>
              </a:r>
              <a:r>
                <a:rPr lang="en-GB" sz="2400" b="1" dirty="0" smtClean="0">
                  <a:latin typeface="Arial Narrow" panose="020B0606020202030204" pitchFamily="34" charset="0"/>
                </a:rPr>
                <a:t>, </a:t>
              </a:r>
              <a:r>
                <a:rPr lang="en-GB" sz="2400" dirty="0" smtClean="0">
                  <a:latin typeface="Arial Narrow" panose="020B0606020202030204" pitchFamily="34" charset="0"/>
                </a:rPr>
                <a:t>which may have a </a:t>
              </a:r>
              <a:r>
                <a:rPr lang="en-GB" sz="2400" b="1" dirty="0" smtClean="0">
                  <a:solidFill>
                    <a:srgbClr val="FF0000"/>
                  </a:solidFill>
                  <a:latin typeface="Arial Narrow" panose="020B0606020202030204" pitchFamily="34" charset="0"/>
                </a:rPr>
                <a:t>reed</a:t>
              </a:r>
              <a:endParaRPr lang="en-GB" sz="2400" dirty="0">
                <a:solidFill>
                  <a:srgbClr val="FF0000"/>
                </a:solidFill>
                <a:latin typeface="Arial Narrow" panose="020B0606020202030204" pitchFamily="34" charset="0"/>
              </a:endParaRPr>
            </a:p>
            <a:p>
              <a:r>
                <a:rPr lang="en-GB" sz="2400" b="1" dirty="0">
                  <a:latin typeface="Arial Narrow" panose="020B0606020202030204" pitchFamily="34" charset="0"/>
                </a:rPr>
                <a:t>Brass</a:t>
              </a:r>
              <a:r>
                <a:rPr lang="en-GB" sz="2400" dirty="0">
                  <a:latin typeface="Arial Narrow" panose="020B0606020202030204" pitchFamily="34" charset="0"/>
                </a:rPr>
                <a:t>: </a:t>
              </a:r>
              <a:r>
                <a:rPr lang="en-GB" sz="2400" dirty="0" smtClean="0">
                  <a:latin typeface="Arial Narrow" panose="020B0606020202030204" pitchFamily="34" charset="0"/>
                </a:rPr>
                <a:t>trumpet/horn/trombone/tuba </a:t>
              </a:r>
              <a:r>
                <a:rPr lang="en-GB" sz="2400" b="1" dirty="0" smtClean="0">
                  <a:latin typeface="Arial Narrow" panose="020B0606020202030204" pitchFamily="34" charset="0"/>
                </a:rPr>
                <a:t>played by </a:t>
              </a:r>
              <a:r>
                <a:rPr lang="en-GB" sz="2400" b="1" dirty="0" smtClean="0">
                  <a:solidFill>
                    <a:srgbClr val="FF0000"/>
                  </a:solidFill>
                  <a:latin typeface="Arial Narrow" panose="020B0606020202030204" pitchFamily="34" charset="0"/>
                </a:rPr>
                <a:t>buzzing lips </a:t>
              </a:r>
              <a:r>
                <a:rPr lang="en-GB" sz="2400" b="1" dirty="0" smtClean="0">
                  <a:latin typeface="Arial Narrow" panose="020B0606020202030204" pitchFamily="34" charset="0"/>
                </a:rPr>
                <a:t>on a </a:t>
              </a:r>
              <a:r>
                <a:rPr lang="en-GB" sz="2400" b="1" dirty="0" smtClean="0">
                  <a:solidFill>
                    <a:srgbClr val="FF0000"/>
                  </a:solidFill>
                  <a:latin typeface="Arial Narrow" panose="020B0606020202030204" pitchFamily="34" charset="0"/>
                </a:rPr>
                <a:t>cup-shaped mouthpiece</a:t>
              </a:r>
              <a:endParaRPr lang="en-GB" sz="2400" dirty="0">
                <a:solidFill>
                  <a:srgbClr val="FF0000"/>
                </a:solidFill>
                <a:latin typeface="Arial Narrow" panose="020B0606020202030204" pitchFamily="34" charset="0"/>
              </a:endParaRPr>
            </a:p>
            <a:p>
              <a:r>
                <a:rPr lang="en-GB" sz="2400" b="1" dirty="0">
                  <a:latin typeface="Arial Narrow" panose="020B0606020202030204" pitchFamily="34" charset="0"/>
                </a:rPr>
                <a:t>Percussion</a:t>
              </a:r>
              <a:r>
                <a:rPr lang="en-GB" sz="2400" dirty="0">
                  <a:latin typeface="Arial Narrow" panose="020B0606020202030204" pitchFamily="34" charset="0"/>
                </a:rPr>
                <a:t>: </a:t>
              </a:r>
              <a:r>
                <a:rPr lang="en-GB" sz="2400" dirty="0" smtClean="0">
                  <a:latin typeface="Arial Narrow" panose="020B0606020202030204" pitchFamily="34" charset="0"/>
                </a:rPr>
                <a:t>timpani/snare/cymbals/</a:t>
              </a:r>
            </a:p>
            <a:p>
              <a:r>
                <a:rPr lang="en-GB" sz="2400" dirty="0" smtClean="0">
                  <a:latin typeface="Arial Narrow" panose="020B0606020202030204" pitchFamily="34" charset="0"/>
                </a:rPr>
                <a:t>xylophone </a:t>
              </a:r>
              <a:r>
                <a:rPr lang="en-GB" sz="2400" dirty="0">
                  <a:latin typeface="Arial Narrow" panose="020B0606020202030204" pitchFamily="34" charset="0"/>
                </a:rPr>
                <a:t>(and many others</a:t>
              </a:r>
              <a:r>
                <a:rPr lang="en-GB" sz="2400" dirty="0" smtClean="0">
                  <a:latin typeface="Arial Narrow" panose="020B0606020202030204" pitchFamily="34" charset="0"/>
                </a:rPr>
                <a:t>) </a:t>
              </a:r>
              <a:r>
                <a:rPr lang="en-GB" sz="2400" b="1" dirty="0" smtClean="0">
                  <a:latin typeface="Arial Narrow" panose="020B0606020202030204" pitchFamily="34" charset="0"/>
                </a:rPr>
                <a:t>played by </a:t>
              </a:r>
              <a:r>
                <a:rPr lang="en-GB" sz="2400" b="1" dirty="0" smtClean="0">
                  <a:solidFill>
                    <a:srgbClr val="FF0000"/>
                  </a:solidFill>
                  <a:latin typeface="Arial Narrow" panose="020B0606020202030204" pitchFamily="34" charset="0"/>
                </a:rPr>
                <a:t>hitting or shaking</a:t>
              </a:r>
              <a:endParaRPr lang="en-GB" sz="2400" dirty="0">
                <a:solidFill>
                  <a:srgbClr val="FF0000"/>
                </a:solidFill>
                <a:latin typeface="Arial Narrow" panose="020B0606020202030204" pitchFamily="34" charset="0"/>
              </a:endParaRPr>
            </a:p>
            <a:p>
              <a:r>
                <a:rPr lang="en-GB" sz="2400" b="1" dirty="0">
                  <a:latin typeface="Arial Narrow" panose="020B0606020202030204" pitchFamily="34" charset="0"/>
                </a:rPr>
                <a:t>Voices</a:t>
              </a:r>
              <a:r>
                <a:rPr lang="en-GB" sz="2400" dirty="0">
                  <a:latin typeface="Arial Narrow" panose="020B0606020202030204" pitchFamily="34" charset="0"/>
                </a:rPr>
                <a:t>: soprano/alto/tenor/bass</a:t>
              </a:r>
            </a:p>
            <a:p>
              <a:r>
                <a:rPr lang="en-GB" sz="2400" b="1" dirty="0">
                  <a:latin typeface="Arial Narrow" panose="020B0606020202030204" pitchFamily="34" charset="0"/>
                </a:rPr>
                <a:t>Keyboards</a:t>
              </a:r>
              <a:r>
                <a:rPr lang="en-GB" sz="2400" dirty="0">
                  <a:latin typeface="Arial Narrow" panose="020B0606020202030204" pitchFamily="34" charset="0"/>
                </a:rPr>
                <a:t>: </a:t>
              </a:r>
              <a:r>
                <a:rPr lang="en-GB" sz="2400" dirty="0" smtClean="0">
                  <a:latin typeface="Arial Narrow" panose="020B0606020202030204" pitchFamily="34" charset="0"/>
                </a:rPr>
                <a:t>piano/harpsichord/organ/</a:t>
              </a:r>
            </a:p>
            <a:p>
              <a:r>
                <a:rPr lang="en-GB" sz="2400" dirty="0" smtClean="0">
                  <a:latin typeface="Arial Narrow" panose="020B0606020202030204" pitchFamily="34" charset="0"/>
                </a:rPr>
                <a:t>synthesiser</a:t>
              </a:r>
              <a:endParaRPr lang="en-GB" sz="2400" dirty="0">
                <a:latin typeface="Arial Narrow" panose="020B0606020202030204" pitchFamily="34" charset="0"/>
              </a:endParaRPr>
            </a:p>
            <a:p>
              <a:r>
                <a:rPr lang="en-GB" sz="2400" b="1" dirty="0">
                  <a:latin typeface="Arial Narrow" panose="020B0606020202030204" pitchFamily="34" charset="0"/>
                </a:rPr>
                <a:t>Rock/pop: </a:t>
              </a:r>
              <a:r>
                <a:rPr lang="en-GB" sz="2400" dirty="0">
                  <a:latin typeface="Arial Narrow" panose="020B0606020202030204" pitchFamily="34" charset="0"/>
                </a:rPr>
                <a:t>electric/acoustic guitar/ bass guitar, drumkit, loops/samples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692735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2B825B7-4392-7A41-84D3-E4FB5B5D7317}"/>
              </a:ext>
            </a:extLst>
          </p:cNvPr>
          <p:cNvGrpSpPr/>
          <p:nvPr/>
        </p:nvGrpSpPr>
        <p:grpSpPr>
          <a:xfrm>
            <a:off x="471488" y="527405"/>
            <a:ext cx="5915025" cy="8883295"/>
            <a:chOff x="4591050" y="3905248"/>
            <a:chExt cx="2095500" cy="2781301"/>
          </a:xfrm>
        </p:grpSpPr>
        <p:sp>
          <p:nvSpPr>
            <p:cNvPr id="5" name="Rounded Rectangle 4"/>
            <p:cNvSpPr/>
            <p:nvPr/>
          </p:nvSpPr>
          <p:spPr>
            <a:xfrm>
              <a:off x="4591050" y="3905248"/>
              <a:ext cx="2095500" cy="2781301"/>
            </a:xfrm>
            <a:prstGeom prst="roundRect">
              <a:avLst/>
            </a:prstGeom>
            <a:solidFill>
              <a:srgbClr val="FF00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200"/>
            </a:p>
          </p:txBody>
        </p:sp>
        <p:sp>
          <p:nvSpPr>
            <p:cNvPr id="6" name="Rectangle 5"/>
            <p:cNvSpPr/>
            <p:nvPr/>
          </p:nvSpPr>
          <p:spPr>
            <a:xfrm>
              <a:off x="4945062" y="3995737"/>
              <a:ext cx="1395413" cy="32385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4800" b="1" dirty="0">
                  <a:solidFill>
                    <a:srgbClr val="FF0000"/>
                  </a:solidFill>
                </a:rPr>
                <a:t>R</a:t>
              </a:r>
              <a:r>
                <a:rPr lang="en-GB" sz="4800" b="1" dirty="0"/>
                <a:t>HYTHM</a:t>
              </a:r>
              <a:endParaRPr lang="en-GB" sz="3200" b="1" dirty="0"/>
            </a:p>
          </p:txBody>
        </p:sp>
        <p:sp>
          <p:nvSpPr>
            <p:cNvPr id="7" name="Rectangle 6"/>
            <p:cNvSpPr/>
            <p:nvPr/>
          </p:nvSpPr>
          <p:spPr>
            <a:xfrm>
              <a:off x="4724400" y="4462461"/>
              <a:ext cx="1850389" cy="2105025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GB" sz="2800" b="1" dirty="0">
                  <a:latin typeface="Arial Narrow" panose="020B0606020202030204" pitchFamily="34" charset="0"/>
                </a:rPr>
                <a:t>Duration</a:t>
              </a:r>
              <a:r>
                <a:rPr lang="en-GB" sz="2800" dirty="0">
                  <a:latin typeface="Arial Narrow" panose="020B0606020202030204" pitchFamily="34" charset="0"/>
                </a:rPr>
                <a:t>: </a:t>
              </a:r>
              <a:r>
                <a:rPr lang="en-GB" sz="2800" b="1" dirty="0">
                  <a:solidFill>
                    <a:srgbClr val="FF0000"/>
                  </a:solidFill>
                  <a:latin typeface="Arial Narrow" panose="020B0606020202030204" pitchFamily="34" charset="0"/>
                </a:rPr>
                <a:t>long or short notes</a:t>
              </a:r>
            </a:p>
            <a:p>
              <a:r>
                <a:rPr lang="en-GB" sz="2800" b="1" dirty="0">
                  <a:latin typeface="Arial Narrow" panose="020B0606020202030204" pitchFamily="34" charset="0"/>
                </a:rPr>
                <a:t>Even</a:t>
              </a:r>
              <a:r>
                <a:rPr lang="en-GB" sz="2800" dirty="0">
                  <a:latin typeface="Arial Narrow" panose="020B0606020202030204" pitchFamily="34" charset="0"/>
                </a:rPr>
                <a:t> or </a:t>
              </a:r>
              <a:r>
                <a:rPr lang="en-GB" sz="2800" b="1" dirty="0">
                  <a:latin typeface="Arial Narrow" panose="020B0606020202030204" pitchFamily="34" charset="0"/>
                </a:rPr>
                <a:t>uneven</a:t>
              </a:r>
              <a:r>
                <a:rPr lang="en-GB" sz="2800" dirty="0">
                  <a:latin typeface="Arial Narrow" panose="020B0606020202030204" pitchFamily="34" charset="0"/>
                </a:rPr>
                <a:t> </a:t>
              </a:r>
              <a:r>
                <a:rPr lang="en-GB" sz="2800" dirty="0" smtClean="0">
                  <a:latin typeface="Arial Narrow" panose="020B0606020202030204" pitchFamily="34" charset="0"/>
                </a:rPr>
                <a:t>rhythms – whether the notes are the </a:t>
              </a:r>
              <a:r>
                <a:rPr lang="en-GB" sz="2800" b="1" dirty="0" smtClean="0">
                  <a:solidFill>
                    <a:srgbClr val="FF0000"/>
                  </a:solidFill>
                  <a:latin typeface="Arial Narrow" panose="020B0606020202030204" pitchFamily="34" charset="0"/>
                </a:rPr>
                <a:t>same length</a:t>
              </a:r>
              <a:r>
                <a:rPr lang="en-GB" sz="2800" dirty="0" smtClean="0">
                  <a:latin typeface="Arial Narrow" panose="020B0606020202030204" pitchFamily="34" charset="0"/>
                </a:rPr>
                <a:t>, or </a:t>
              </a:r>
              <a:r>
                <a:rPr lang="en-GB" sz="2800" b="1" dirty="0" smtClean="0">
                  <a:solidFill>
                    <a:srgbClr val="FF0000"/>
                  </a:solidFill>
                  <a:latin typeface="Arial Narrow" panose="020B0606020202030204" pitchFamily="34" charset="0"/>
                </a:rPr>
                <a:t>long-short-long-short</a:t>
              </a:r>
              <a:endParaRPr lang="en-GB" sz="2800" b="1" dirty="0">
                <a:solidFill>
                  <a:srgbClr val="FF0000"/>
                </a:solidFill>
                <a:latin typeface="Arial Narrow" panose="020B0606020202030204" pitchFamily="34" charset="0"/>
              </a:endParaRPr>
            </a:p>
            <a:p>
              <a:r>
                <a:rPr lang="en-GB" sz="2800" b="1" dirty="0">
                  <a:latin typeface="Arial Narrow" panose="020B0606020202030204" pitchFamily="34" charset="0"/>
                </a:rPr>
                <a:t>Dotted</a:t>
              </a:r>
              <a:r>
                <a:rPr lang="en-GB" sz="2800" dirty="0">
                  <a:latin typeface="Arial Narrow" panose="020B0606020202030204" pitchFamily="34" charset="0"/>
                </a:rPr>
                <a:t> </a:t>
              </a:r>
              <a:r>
                <a:rPr lang="en-GB" sz="2800" dirty="0" smtClean="0">
                  <a:latin typeface="Arial Narrow" panose="020B0606020202030204" pitchFamily="34" charset="0"/>
                </a:rPr>
                <a:t>rhythms – </a:t>
              </a:r>
              <a:r>
                <a:rPr lang="en-GB" sz="2800" b="1" dirty="0" smtClean="0">
                  <a:solidFill>
                    <a:srgbClr val="FF0000"/>
                  </a:solidFill>
                  <a:latin typeface="Arial Narrow" panose="020B0606020202030204" pitchFamily="34" charset="0"/>
                </a:rPr>
                <a:t>a long-short-long-short</a:t>
              </a:r>
              <a:r>
                <a:rPr lang="en-GB" sz="2800" dirty="0" smtClean="0">
                  <a:latin typeface="Arial Narrow" panose="020B0606020202030204" pitchFamily="34" charset="0"/>
                </a:rPr>
                <a:t> pattern</a:t>
              </a:r>
              <a:endParaRPr lang="en-GB" sz="2800" dirty="0">
                <a:latin typeface="Arial Narrow" panose="020B0606020202030204" pitchFamily="34" charset="0"/>
              </a:endParaRPr>
            </a:p>
            <a:p>
              <a:r>
                <a:rPr lang="en-GB" sz="2800" b="1" dirty="0" smtClean="0">
                  <a:latin typeface="Arial Narrow" panose="020B0606020202030204" pitchFamily="34" charset="0"/>
                </a:rPr>
                <a:t>Triplets </a:t>
              </a:r>
              <a:r>
                <a:rPr lang="en-GB" sz="2800" dirty="0" smtClean="0">
                  <a:latin typeface="Arial Narrow" panose="020B0606020202030204" pitchFamily="34" charset="0"/>
                </a:rPr>
                <a:t>– </a:t>
              </a:r>
              <a:r>
                <a:rPr lang="en-GB" sz="2800" b="1" dirty="0" smtClean="0">
                  <a:solidFill>
                    <a:srgbClr val="FF0000"/>
                  </a:solidFill>
                  <a:latin typeface="Arial Narrow" panose="020B0606020202030204" pitchFamily="34" charset="0"/>
                </a:rPr>
                <a:t>‘</a:t>
              </a:r>
              <a:r>
                <a:rPr lang="en-GB" sz="2800" b="1" dirty="0" err="1" smtClean="0">
                  <a:solidFill>
                    <a:srgbClr val="FF0000"/>
                  </a:solidFill>
                  <a:latin typeface="Arial Narrow" panose="020B0606020202030204" pitchFamily="34" charset="0"/>
                </a:rPr>
                <a:t>doppity</a:t>
              </a:r>
              <a:r>
                <a:rPr lang="en-GB" sz="2800" b="1" dirty="0" smtClean="0">
                  <a:solidFill>
                    <a:srgbClr val="FF0000"/>
                  </a:solidFill>
                  <a:latin typeface="Arial Narrow" panose="020B0606020202030204" pitchFamily="34" charset="0"/>
                </a:rPr>
                <a:t>’ </a:t>
              </a:r>
              <a:endParaRPr lang="en-GB" sz="2800" b="1" dirty="0">
                <a:solidFill>
                  <a:srgbClr val="FF0000"/>
                </a:solidFill>
                <a:latin typeface="Arial Narrow" panose="020B0606020202030204" pitchFamily="34" charset="0"/>
              </a:endParaRPr>
            </a:p>
            <a:p>
              <a:r>
                <a:rPr lang="en-GB" sz="2800" b="1" dirty="0" smtClean="0">
                  <a:latin typeface="Arial Narrow" panose="020B0606020202030204" pitchFamily="34" charset="0"/>
                </a:rPr>
                <a:t>Syncopation</a:t>
              </a:r>
              <a:r>
                <a:rPr lang="en-GB" sz="2800" dirty="0" smtClean="0">
                  <a:latin typeface="Arial Narrow" panose="020B0606020202030204" pitchFamily="34" charset="0"/>
                </a:rPr>
                <a:t> – </a:t>
              </a:r>
              <a:r>
                <a:rPr lang="en-GB" sz="2800" b="1" dirty="0" smtClean="0">
                  <a:solidFill>
                    <a:srgbClr val="FF0000"/>
                  </a:solidFill>
                  <a:latin typeface="Arial Narrow" panose="020B0606020202030204" pitchFamily="34" charset="0"/>
                </a:rPr>
                <a:t>off the beat</a:t>
              </a:r>
              <a:endParaRPr lang="en-GB" sz="2800" b="1" dirty="0">
                <a:solidFill>
                  <a:srgbClr val="FF0000"/>
                </a:solidFill>
                <a:latin typeface="Arial Narrow" panose="020B0606020202030204" pitchFamily="34" charset="0"/>
              </a:endParaRPr>
            </a:p>
            <a:p>
              <a:r>
                <a:rPr lang="en-GB" sz="2800" dirty="0">
                  <a:latin typeface="Arial Narrow" panose="020B0606020202030204" pitchFamily="34" charset="0"/>
                </a:rPr>
                <a:t>On a particular </a:t>
              </a:r>
              <a:r>
                <a:rPr lang="en-GB" sz="2800" b="1" dirty="0">
                  <a:latin typeface="Arial Narrow" panose="020B0606020202030204" pitchFamily="34" charset="0"/>
                </a:rPr>
                <a:t>beat of the </a:t>
              </a:r>
              <a:r>
                <a:rPr lang="en-GB" sz="2800" b="1" dirty="0" smtClean="0">
                  <a:latin typeface="Arial Narrow" panose="020B0606020202030204" pitchFamily="34" charset="0"/>
                </a:rPr>
                <a:t>bar – </a:t>
              </a:r>
              <a:r>
                <a:rPr lang="en-GB" sz="2800" dirty="0" smtClean="0">
                  <a:latin typeface="Arial Narrow" panose="020B0606020202030204" pitchFamily="34" charset="0"/>
                </a:rPr>
                <a:t>1</a:t>
              </a:r>
              <a:r>
                <a:rPr lang="en-GB" sz="2800" baseline="30000" dirty="0" smtClean="0">
                  <a:latin typeface="Arial Narrow" panose="020B0606020202030204" pitchFamily="34" charset="0"/>
                </a:rPr>
                <a:t>st</a:t>
              </a:r>
              <a:r>
                <a:rPr lang="en-GB" sz="2800" dirty="0" smtClean="0">
                  <a:latin typeface="Arial Narrow" panose="020B0606020202030204" pitchFamily="34" charset="0"/>
                </a:rPr>
                <a:t> beat, ‘2+’ and so on</a:t>
              </a:r>
              <a:endParaRPr lang="en-GB" sz="2800" b="1" dirty="0">
                <a:latin typeface="Arial Narrow" panose="020B0606020202030204" pitchFamily="34" charset="0"/>
              </a:endParaRPr>
            </a:p>
            <a:p>
              <a:r>
                <a:rPr lang="en-GB" sz="2800" b="1" dirty="0" smtClean="0">
                  <a:latin typeface="Arial Narrow" panose="020B0606020202030204" pitchFamily="34" charset="0"/>
                </a:rPr>
                <a:t>Rests/pauses </a:t>
              </a:r>
              <a:r>
                <a:rPr lang="en-GB" sz="2800" dirty="0" smtClean="0">
                  <a:latin typeface="Arial Narrow" panose="020B0606020202030204" pitchFamily="34" charset="0"/>
                </a:rPr>
                <a:t>– </a:t>
              </a:r>
              <a:r>
                <a:rPr lang="en-GB" sz="2800" b="1" dirty="0" smtClean="0">
                  <a:solidFill>
                    <a:srgbClr val="FF0000"/>
                  </a:solidFill>
                  <a:latin typeface="Arial Narrow" panose="020B0606020202030204" pitchFamily="34" charset="0"/>
                </a:rPr>
                <a:t>silences</a:t>
              </a:r>
              <a:r>
                <a:rPr lang="en-GB" sz="2800" dirty="0" smtClean="0">
                  <a:latin typeface="Arial Narrow" panose="020B0606020202030204" pitchFamily="34" charset="0"/>
                </a:rPr>
                <a:t> in the music</a:t>
              </a:r>
              <a:endParaRPr lang="en-GB" sz="2800" b="1" dirty="0">
                <a:latin typeface="Arial Narrow" panose="020B0606020202030204" pitchFamily="34" charset="0"/>
              </a:endParaRPr>
            </a:p>
            <a:p>
              <a:r>
                <a:rPr lang="en-GB" sz="2800" dirty="0">
                  <a:latin typeface="Arial Narrow" panose="020B0606020202030204" pitchFamily="34" charset="0"/>
                </a:rPr>
                <a:t>Rhythmic </a:t>
              </a:r>
              <a:r>
                <a:rPr lang="en-GB" sz="2800" b="1" dirty="0" smtClean="0">
                  <a:latin typeface="Arial Narrow" panose="020B0606020202030204" pitchFamily="34" charset="0"/>
                </a:rPr>
                <a:t>ostinato/riff </a:t>
              </a:r>
              <a:r>
                <a:rPr lang="en-GB" sz="2800" dirty="0" smtClean="0">
                  <a:latin typeface="Arial Narrow" panose="020B0606020202030204" pitchFamily="34" charset="0"/>
                </a:rPr>
                <a:t>– a rhythmic </a:t>
              </a:r>
              <a:r>
                <a:rPr lang="en-GB" sz="2800" b="1" dirty="0" smtClean="0">
                  <a:solidFill>
                    <a:srgbClr val="FF0000"/>
                  </a:solidFill>
                  <a:latin typeface="Arial Narrow" panose="020B0606020202030204" pitchFamily="34" charset="0"/>
                </a:rPr>
                <a:t>pattern that repeats</a:t>
              </a:r>
              <a:endParaRPr lang="en-GB" sz="2800" b="1" dirty="0">
                <a:solidFill>
                  <a:srgbClr val="FF0000"/>
                </a:solidFill>
                <a:latin typeface="Arial Narrow" panose="020B0606020202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421813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1FE5346-A7F7-F845-A809-4BE95D6C52E0}"/>
              </a:ext>
            </a:extLst>
          </p:cNvPr>
          <p:cNvGrpSpPr/>
          <p:nvPr/>
        </p:nvGrpSpPr>
        <p:grpSpPr>
          <a:xfrm>
            <a:off x="471488" y="527404"/>
            <a:ext cx="5915025" cy="8895995"/>
            <a:chOff x="114300" y="914399"/>
            <a:chExt cx="2095500" cy="2838449"/>
          </a:xfrm>
        </p:grpSpPr>
        <p:sp>
          <p:nvSpPr>
            <p:cNvPr id="5" name="Rounded Rectangle 4"/>
            <p:cNvSpPr/>
            <p:nvPr/>
          </p:nvSpPr>
          <p:spPr>
            <a:xfrm>
              <a:off x="114300" y="914399"/>
              <a:ext cx="2095500" cy="283844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200"/>
            </a:p>
          </p:txBody>
        </p:sp>
        <p:sp>
          <p:nvSpPr>
            <p:cNvPr id="6" name="Rectangle 5"/>
            <p:cNvSpPr/>
            <p:nvPr/>
          </p:nvSpPr>
          <p:spPr>
            <a:xfrm>
              <a:off x="456718" y="1000125"/>
              <a:ext cx="1410665" cy="32385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4800" b="1" dirty="0">
                  <a:solidFill>
                    <a:srgbClr val="FF0000"/>
                  </a:solidFill>
                </a:rPr>
                <a:t>T</a:t>
              </a:r>
              <a:r>
                <a:rPr lang="en-GB" sz="4800" b="1" dirty="0"/>
                <a:t>EXTURE</a:t>
              </a:r>
              <a:endParaRPr lang="en-GB" sz="3200" b="1" dirty="0"/>
            </a:p>
          </p:txBody>
        </p:sp>
        <p:sp>
          <p:nvSpPr>
            <p:cNvPr id="7" name="Rectangle 6"/>
            <p:cNvSpPr/>
            <p:nvPr/>
          </p:nvSpPr>
          <p:spPr>
            <a:xfrm>
              <a:off x="276225" y="1466849"/>
              <a:ext cx="1771650" cy="2105025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GB" sz="2100" b="1" dirty="0" smtClean="0">
                  <a:latin typeface="Arial Narrow" panose="020B0606020202030204" pitchFamily="34" charset="0"/>
                </a:rPr>
                <a:t>Note </a:t>
              </a:r>
              <a:r>
                <a:rPr lang="en-GB" sz="2100" dirty="0" smtClean="0">
                  <a:latin typeface="Arial Narrow" panose="020B0606020202030204" pitchFamily="34" charset="0"/>
                </a:rPr>
                <a:t>(1 note at a time)</a:t>
              </a:r>
              <a:r>
                <a:rPr lang="en-GB" sz="2100" b="1" dirty="0" smtClean="0">
                  <a:latin typeface="Arial Narrow" panose="020B0606020202030204" pitchFamily="34" charset="0"/>
                </a:rPr>
                <a:t> </a:t>
              </a:r>
              <a:r>
                <a:rPr lang="en-GB" sz="2100" b="1" dirty="0">
                  <a:latin typeface="Arial Narrow" panose="020B0606020202030204" pitchFamily="34" charset="0"/>
                </a:rPr>
                <a:t>or </a:t>
              </a:r>
              <a:r>
                <a:rPr lang="en-GB" sz="2100" b="1" dirty="0" smtClean="0">
                  <a:latin typeface="Arial Narrow" panose="020B0606020202030204" pitchFamily="34" charset="0"/>
                </a:rPr>
                <a:t>chord </a:t>
              </a:r>
              <a:r>
                <a:rPr lang="en-GB" sz="2100" b="1" dirty="0" smtClean="0">
                  <a:solidFill>
                    <a:srgbClr val="FF0000"/>
                  </a:solidFill>
                  <a:latin typeface="Arial Narrow" panose="020B0606020202030204" pitchFamily="34" charset="0"/>
                </a:rPr>
                <a:t>(2+ notes at once)</a:t>
              </a:r>
              <a:endParaRPr lang="en-GB" sz="2100" b="1" dirty="0">
                <a:solidFill>
                  <a:srgbClr val="FF0000"/>
                </a:solidFill>
                <a:latin typeface="Arial Narrow" panose="020B0606020202030204" pitchFamily="34" charset="0"/>
              </a:endParaRPr>
            </a:p>
            <a:p>
              <a:r>
                <a:rPr lang="en-GB" sz="2100" b="1" dirty="0" smtClean="0">
                  <a:latin typeface="Arial Narrow" panose="020B0606020202030204" pitchFamily="34" charset="0"/>
                </a:rPr>
                <a:t>Bass </a:t>
              </a:r>
              <a:r>
                <a:rPr lang="en-GB" sz="2100" dirty="0" smtClean="0">
                  <a:latin typeface="Arial Narrow" panose="020B0606020202030204" pitchFamily="34" charset="0"/>
                </a:rPr>
                <a:t>– the </a:t>
              </a:r>
              <a:r>
                <a:rPr lang="en-GB" sz="2100" b="1" dirty="0" smtClean="0">
                  <a:solidFill>
                    <a:srgbClr val="FF0000"/>
                  </a:solidFill>
                  <a:latin typeface="Arial Narrow" panose="020B0606020202030204" pitchFamily="34" charset="0"/>
                </a:rPr>
                <a:t>lowest part</a:t>
              </a:r>
            </a:p>
            <a:p>
              <a:r>
                <a:rPr lang="en-GB" sz="2100" b="1" dirty="0" smtClean="0">
                  <a:latin typeface="Arial Narrow" panose="020B0606020202030204" pitchFamily="34" charset="0"/>
                </a:rPr>
                <a:t>Melody</a:t>
              </a:r>
              <a:r>
                <a:rPr lang="en-GB" sz="2100" dirty="0" smtClean="0">
                  <a:latin typeface="Arial Narrow" panose="020B0606020202030204" pitchFamily="34" charset="0"/>
                </a:rPr>
                <a:t> – the </a:t>
              </a:r>
              <a:r>
                <a:rPr lang="en-GB" sz="2100" b="1" dirty="0" smtClean="0">
                  <a:solidFill>
                    <a:srgbClr val="FF0000"/>
                  </a:solidFill>
                  <a:latin typeface="Arial Narrow" panose="020B0606020202030204" pitchFamily="34" charset="0"/>
                </a:rPr>
                <a:t>tune</a:t>
              </a:r>
              <a:endParaRPr lang="en-GB" sz="2100" b="1" dirty="0">
                <a:solidFill>
                  <a:srgbClr val="FF0000"/>
                </a:solidFill>
                <a:latin typeface="Arial Narrow" panose="020B0606020202030204" pitchFamily="34" charset="0"/>
              </a:endParaRPr>
            </a:p>
            <a:p>
              <a:r>
                <a:rPr lang="en-GB" sz="2100" b="1" dirty="0" smtClean="0">
                  <a:latin typeface="Arial Narrow" panose="020B0606020202030204" pitchFamily="34" charset="0"/>
                </a:rPr>
                <a:t>Thick texture </a:t>
              </a:r>
              <a:r>
                <a:rPr lang="en-GB" sz="2100" dirty="0" smtClean="0">
                  <a:latin typeface="Arial Narrow" panose="020B0606020202030204" pitchFamily="34" charset="0"/>
                </a:rPr>
                <a:t>(</a:t>
              </a:r>
              <a:r>
                <a:rPr lang="en-GB" sz="2100" b="1" dirty="0" smtClean="0">
                  <a:solidFill>
                    <a:srgbClr val="FF0000"/>
                  </a:solidFill>
                  <a:latin typeface="Arial Narrow" panose="020B0606020202030204" pitchFamily="34" charset="0"/>
                </a:rPr>
                <a:t>lots of things </a:t>
              </a:r>
              <a:r>
                <a:rPr lang="en-GB" sz="2100" dirty="0" smtClean="0">
                  <a:latin typeface="Arial Narrow" panose="020B0606020202030204" pitchFamily="34" charset="0"/>
                </a:rPr>
                <a:t>happening at once) </a:t>
              </a:r>
            </a:p>
            <a:p>
              <a:r>
                <a:rPr lang="en-GB" sz="2100" b="1" dirty="0" smtClean="0">
                  <a:latin typeface="Arial Narrow" panose="020B0606020202030204" pitchFamily="34" charset="0"/>
                </a:rPr>
                <a:t>T</a:t>
              </a:r>
              <a:r>
                <a:rPr lang="en-GB" sz="2100" b="1" dirty="0" smtClean="0">
                  <a:latin typeface="Arial Narrow" panose="020B0606020202030204" pitchFamily="34" charset="0"/>
                </a:rPr>
                <a:t>hin texture </a:t>
              </a:r>
              <a:r>
                <a:rPr lang="en-GB" sz="2100" dirty="0" smtClean="0">
                  <a:latin typeface="Arial Narrow" panose="020B0606020202030204" pitchFamily="34" charset="0"/>
                </a:rPr>
                <a:t>(</a:t>
              </a:r>
              <a:r>
                <a:rPr lang="en-GB" sz="2100" b="1" dirty="0" smtClean="0">
                  <a:solidFill>
                    <a:srgbClr val="FF0000"/>
                  </a:solidFill>
                  <a:latin typeface="Arial Narrow" panose="020B0606020202030204" pitchFamily="34" charset="0"/>
                </a:rPr>
                <a:t>not many things </a:t>
              </a:r>
              <a:r>
                <a:rPr lang="en-GB" sz="2100" dirty="0" smtClean="0">
                  <a:latin typeface="Arial Narrow" panose="020B0606020202030204" pitchFamily="34" charset="0"/>
                </a:rPr>
                <a:t>happening at once)</a:t>
              </a:r>
              <a:endParaRPr lang="en-GB" sz="2100" b="1" dirty="0">
                <a:latin typeface="Arial Narrow" panose="020B0606020202030204" pitchFamily="34" charset="0"/>
              </a:endParaRPr>
            </a:p>
            <a:p>
              <a:r>
                <a:rPr lang="en-GB" sz="2100" b="1" dirty="0" smtClean="0">
                  <a:latin typeface="Arial Narrow" panose="020B0606020202030204" pitchFamily="34" charset="0"/>
                </a:rPr>
                <a:t>Melody </a:t>
              </a:r>
              <a:r>
                <a:rPr lang="en-GB" sz="2100" b="1" dirty="0">
                  <a:latin typeface="Arial Narrow" panose="020B0606020202030204" pitchFamily="34" charset="0"/>
                </a:rPr>
                <a:t>+ </a:t>
              </a:r>
              <a:r>
                <a:rPr lang="en-GB" sz="2100" b="1" dirty="0" smtClean="0">
                  <a:latin typeface="Arial Narrow" panose="020B0606020202030204" pitchFamily="34" charset="0"/>
                </a:rPr>
                <a:t>accompaniment </a:t>
              </a:r>
              <a:r>
                <a:rPr lang="en-GB" sz="2100" dirty="0" smtClean="0">
                  <a:latin typeface="Arial Narrow" panose="020B0606020202030204" pitchFamily="34" charset="0"/>
                </a:rPr>
                <a:t>– a </a:t>
              </a:r>
              <a:r>
                <a:rPr lang="en-GB" sz="2100" b="1" dirty="0" smtClean="0">
                  <a:solidFill>
                    <a:srgbClr val="FF0000"/>
                  </a:solidFill>
                  <a:latin typeface="Arial Narrow" panose="020B0606020202030204" pitchFamily="34" charset="0"/>
                </a:rPr>
                <a:t>tune with a backing</a:t>
              </a:r>
              <a:endParaRPr lang="en-GB" sz="2100" b="1" dirty="0">
                <a:solidFill>
                  <a:srgbClr val="FF0000"/>
                </a:solidFill>
                <a:latin typeface="Arial Narrow" panose="020B0606020202030204" pitchFamily="34" charset="0"/>
              </a:endParaRPr>
            </a:p>
            <a:p>
              <a:r>
                <a:rPr lang="en-GB" sz="2100" b="1" dirty="0" smtClean="0">
                  <a:latin typeface="Arial Narrow" panose="020B0606020202030204" pitchFamily="34" charset="0"/>
                </a:rPr>
                <a:t>Countermelody</a:t>
              </a:r>
              <a:r>
                <a:rPr lang="en-GB" sz="2100" dirty="0">
                  <a:latin typeface="Arial Narrow" panose="020B0606020202030204" pitchFamily="34" charset="0"/>
                </a:rPr>
                <a:t> </a:t>
              </a:r>
              <a:r>
                <a:rPr lang="en-GB" sz="2100" dirty="0" smtClean="0">
                  <a:latin typeface="Arial Narrow" panose="020B0606020202030204" pitchFamily="34" charset="0"/>
                </a:rPr>
                <a:t>– an </a:t>
              </a:r>
              <a:r>
                <a:rPr lang="en-GB" sz="2100" b="1" dirty="0" smtClean="0">
                  <a:solidFill>
                    <a:srgbClr val="FF0000"/>
                  </a:solidFill>
                  <a:latin typeface="Arial Narrow" panose="020B0606020202030204" pitchFamily="34" charset="0"/>
                </a:rPr>
                <a:t>extra tune </a:t>
              </a:r>
              <a:r>
                <a:rPr lang="en-GB" sz="2100" dirty="0" smtClean="0">
                  <a:latin typeface="Arial Narrow" panose="020B0606020202030204" pitchFamily="34" charset="0"/>
                </a:rPr>
                <a:t>over the top of the main tune</a:t>
              </a:r>
              <a:endParaRPr lang="en-GB" sz="2100" b="1" dirty="0">
                <a:latin typeface="Arial Narrow" panose="020B0606020202030204" pitchFamily="34" charset="0"/>
              </a:endParaRPr>
            </a:p>
            <a:p>
              <a:r>
                <a:rPr lang="en-GB" sz="2100" b="1" dirty="0" smtClean="0">
                  <a:latin typeface="Arial Narrow" panose="020B0606020202030204" pitchFamily="34" charset="0"/>
                </a:rPr>
                <a:t>Parallel motion </a:t>
              </a:r>
              <a:r>
                <a:rPr lang="en-GB" sz="2100" dirty="0" smtClean="0">
                  <a:latin typeface="Arial Narrow" panose="020B0606020202030204" pitchFamily="34" charset="0"/>
                </a:rPr>
                <a:t>– notes moving in the </a:t>
              </a:r>
              <a:r>
                <a:rPr lang="en-GB" sz="2100" b="1" dirty="0" smtClean="0">
                  <a:solidFill>
                    <a:srgbClr val="FF0000"/>
                  </a:solidFill>
                  <a:latin typeface="Arial Narrow" panose="020B0606020202030204" pitchFamily="34" charset="0"/>
                </a:rPr>
                <a:t>same direction</a:t>
              </a:r>
            </a:p>
            <a:p>
              <a:r>
                <a:rPr lang="en-GB" sz="2100" b="1" dirty="0" smtClean="0">
                  <a:latin typeface="Arial Narrow" panose="020B0606020202030204" pitchFamily="34" charset="0"/>
                </a:rPr>
                <a:t>Contrary </a:t>
              </a:r>
              <a:r>
                <a:rPr lang="en-GB" sz="2100" b="1" dirty="0">
                  <a:latin typeface="Arial Narrow" panose="020B0606020202030204" pitchFamily="34" charset="0"/>
                </a:rPr>
                <a:t>motion </a:t>
              </a:r>
              <a:r>
                <a:rPr lang="en-GB" sz="2100" dirty="0">
                  <a:latin typeface="Arial Narrow" panose="020B0606020202030204" pitchFamily="34" charset="0"/>
                </a:rPr>
                <a:t>– notes moving in </a:t>
              </a:r>
              <a:r>
                <a:rPr lang="en-GB" sz="2100" dirty="0" smtClean="0">
                  <a:latin typeface="Arial Narrow" panose="020B0606020202030204" pitchFamily="34" charset="0"/>
                </a:rPr>
                <a:t>the </a:t>
              </a:r>
              <a:r>
                <a:rPr lang="en-GB" sz="2100" b="1" dirty="0" smtClean="0">
                  <a:solidFill>
                    <a:srgbClr val="FF0000"/>
                  </a:solidFill>
                  <a:latin typeface="Arial Narrow" panose="020B0606020202030204" pitchFamily="34" charset="0"/>
                </a:rPr>
                <a:t>opposite direction</a:t>
              </a:r>
              <a:endParaRPr lang="en-GB" sz="2100" b="1" dirty="0">
                <a:solidFill>
                  <a:srgbClr val="FF0000"/>
                </a:solidFill>
                <a:latin typeface="Arial Narrow" panose="020B0606020202030204" pitchFamily="34" charset="0"/>
              </a:endParaRPr>
            </a:p>
            <a:p>
              <a:r>
                <a:rPr lang="en-GB" sz="2100" b="1" dirty="0" smtClean="0">
                  <a:latin typeface="Arial Narrow" panose="020B0606020202030204" pitchFamily="34" charset="0"/>
                </a:rPr>
                <a:t>Unison </a:t>
              </a:r>
              <a:r>
                <a:rPr lang="en-GB" sz="2100" dirty="0" smtClean="0">
                  <a:latin typeface="Arial Narrow" panose="020B0606020202030204" pitchFamily="34" charset="0"/>
                </a:rPr>
                <a:t>– everyone </a:t>
              </a:r>
              <a:r>
                <a:rPr lang="en-GB" sz="2100" b="1" dirty="0" smtClean="0">
                  <a:solidFill>
                    <a:srgbClr val="FF0000"/>
                  </a:solidFill>
                  <a:latin typeface="Arial Narrow" panose="020B0606020202030204" pitchFamily="34" charset="0"/>
                </a:rPr>
                <a:t>sings/plays the same </a:t>
              </a:r>
              <a:r>
                <a:rPr lang="en-GB" sz="2100" dirty="0" smtClean="0">
                  <a:latin typeface="Arial Narrow" panose="020B0606020202030204" pitchFamily="34" charset="0"/>
                </a:rPr>
                <a:t>thing</a:t>
              </a:r>
              <a:endParaRPr lang="en-GB" sz="2100" b="1" dirty="0">
                <a:latin typeface="Arial Narrow" panose="020B0606020202030204" pitchFamily="34" charset="0"/>
              </a:endParaRPr>
            </a:p>
            <a:p>
              <a:r>
                <a:rPr lang="en-GB" sz="2100" b="1" dirty="0" smtClean="0">
                  <a:latin typeface="Arial Narrow" panose="020B0606020202030204" pitchFamily="34" charset="0"/>
                </a:rPr>
                <a:t>Imitation </a:t>
              </a:r>
              <a:r>
                <a:rPr lang="en-GB" sz="2100" dirty="0" smtClean="0">
                  <a:latin typeface="Arial Narrow" panose="020B0606020202030204" pitchFamily="34" charset="0"/>
                </a:rPr>
                <a:t>– one part plays something </a:t>
              </a:r>
              <a:r>
                <a:rPr lang="en-GB" sz="2100" b="1" dirty="0" smtClean="0">
                  <a:solidFill>
                    <a:srgbClr val="FF0000"/>
                  </a:solidFill>
                  <a:latin typeface="Arial Narrow" panose="020B0606020202030204" pitchFamily="34" charset="0"/>
                </a:rPr>
                <a:t>similar</a:t>
              </a:r>
              <a:r>
                <a:rPr lang="en-GB" sz="2100" dirty="0" smtClean="0">
                  <a:latin typeface="Arial Narrow" panose="020B0606020202030204" pitchFamily="34" charset="0"/>
                </a:rPr>
                <a:t> to another</a:t>
              </a:r>
              <a:endParaRPr lang="en-GB" sz="2100" b="1" dirty="0">
                <a:latin typeface="Arial Narrow" panose="020B0606020202030204" pitchFamily="34" charset="0"/>
              </a:endParaRPr>
            </a:p>
            <a:p>
              <a:r>
                <a:rPr lang="en-GB" sz="2100" b="1" dirty="0">
                  <a:latin typeface="Arial Narrow" panose="020B0606020202030204" pitchFamily="34" charset="0"/>
                </a:rPr>
                <a:t>Call &amp; </a:t>
              </a:r>
              <a:r>
                <a:rPr lang="en-GB" sz="2100" b="1" dirty="0" smtClean="0">
                  <a:latin typeface="Arial Narrow" panose="020B0606020202030204" pitchFamily="34" charset="0"/>
                </a:rPr>
                <a:t>response – </a:t>
              </a:r>
              <a:r>
                <a:rPr lang="en-GB" sz="2100" dirty="0" smtClean="0">
                  <a:latin typeface="Arial Narrow" panose="020B0606020202030204" pitchFamily="34" charset="0"/>
                </a:rPr>
                <a:t>a musical </a:t>
              </a:r>
              <a:r>
                <a:rPr lang="en-GB" sz="2100" b="1" dirty="0" smtClean="0">
                  <a:solidFill>
                    <a:srgbClr val="FF0000"/>
                  </a:solidFill>
                  <a:latin typeface="Arial Narrow" panose="020B0606020202030204" pitchFamily="34" charset="0"/>
                </a:rPr>
                <a:t>question and answer</a:t>
              </a:r>
              <a:endParaRPr lang="en-GB" sz="2100" b="1" dirty="0">
                <a:solidFill>
                  <a:srgbClr val="FF0000"/>
                </a:solidFill>
                <a:latin typeface="Arial Narrow" panose="020B0606020202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571707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253</TotalTime>
  <Words>633</Words>
  <Application>Microsoft Office PowerPoint</Application>
  <PresentationFormat>A4 Paper (210x297 mm)</PresentationFormat>
  <Paragraphs>86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Arial Narrow</vt:lpstr>
      <vt:lpstr>Berlin Sans FB Demi</vt:lpstr>
      <vt:lpstr>Calibri</vt:lpstr>
      <vt:lpstr>Calibri Light</vt:lpstr>
      <vt:lpstr>Snap ITC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Werry J Miss</dc:creator>
  <cp:lastModifiedBy>Werry J Miss</cp:lastModifiedBy>
  <cp:revision>19</cp:revision>
  <dcterms:created xsi:type="dcterms:W3CDTF">2018-05-21T11:40:31Z</dcterms:created>
  <dcterms:modified xsi:type="dcterms:W3CDTF">2018-07-16T13:30:24Z</dcterms:modified>
</cp:coreProperties>
</file>