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311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7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72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65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813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449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51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418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97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328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65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6D159-E6D0-496C-A142-0AF0A5279536}" type="datetimeFigureOut">
              <a:rPr lang="en-GB" smtClean="0"/>
              <a:t>12/07/2018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3372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19300" y="238125"/>
            <a:ext cx="7905750" cy="514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American Typewriter" panose="02090604020004020304" pitchFamily="18" charset="77"/>
              </a:rPr>
              <a:t>DESCRIBING MUSIC USING ‘MAD T-SHIRT’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1FE5346-A7F7-F845-A809-4BE95D6C52E0}"/>
              </a:ext>
            </a:extLst>
          </p:cNvPr>
          <p:cNvGrpSpPr/>
          <p:nvPr/>
        </p:nvGrpSpPr>
        <p:grpSpPr>
          <a:xfrm>
            <a:off x="9462135" y="3838576"/>
            <a:ext cx="2095500" cy="2838449"/>
            <a:chOff x="114300" y="914399"/>
            <a:chExt cx="2095500" cy="2838449"/>
          </a:xfrm>
        </p:grpSpPr>
        <p:sp>
          <p:nvSpPr>
            <p:cNvPr id="5" name="Rounded Rectangle 4"/>
            <p:cNvSpPr/>
            <p:nvPr/>
          </p:nvSpPr>
          <p:spPr>
            <a:xfrm>
              <a:off x="114300" y="914399"/>
              <a:ext cx="2095500" cy="28384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56718" y="1000125"/>
              <a:ext cx="1410665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T</a:t>
              </a:r>
              <a:r>
                <a:rPr lang="en-GB" b="1" dirty="0"/>
                <a:t>EXTURE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76225" y="1466849"/>
              <a:ext cx="1771650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200" b="1" dirty="0" smtClean="0">
                  <a:latin typeface="Arial Narrow" panose="020B0606020202030204" pitchFamily="34" charset="0"/>
                </a:rPr>
                <a:t>Note or chord</a:t>
              </a:r>
              <a:endParaRPr lang="en-GB" sz="1200" dirty="0" smtClean="0">
                <a:latin typeface="Arial Narrow" panose="020B0606020202030204" pitchFamily="34" charset="0"/>
              </a:endParaRPr>
            </a:p>
            <a:p>
              <a:r>
                <a:rPr lang="en-GB" sz="1200" dirty="0" smtClean="0">
                  <a:latin typeface="Arial Narrow" panose="020B0606020202030204" pitchFamily="34" charset="0"/>
                </a:rPr>
                <a:t>Bass/chords/melody</a:t>
              </a:r>
            </a:p>
            <a:p>
              <a:r>
                <a:rPr lang="en-GB" sz="1200" dirty="0" smtClean="0">
                  <a:latin typeface="Arial Narrow" panose="020B0606020202030204" pitchFamily="34" charset="0"/>
                </a:rPr>
                <a:t>Thick/thin</a:t>
              </a:r>
            </a:p>
            <a:p>
              <a:r>
                <a:rPr lang="en-GB" sz="1200" dirty="0" smtClean="0">
                  <a:latin typeface="Arial Narrow" panose="020B0606020202030204" pitchFamily="34" charset="0"/>
                </a:rPr>
                <a:t>Simple/complex</a:t>
              </a:r>
              <a:endParaRPr lang="en-GB" sz="1200" dirty="0">
                <a:latin typeface="Arial Narrow" panose="020B0606020202030204" pitchFamily="34" charset="0"/>
              </a:endParaRPr>
            </a:p>
            <a:p>
              <a:r>
                <a:rPr lang="en-GB" sz="1200" dirty="0" smtClean="0">
                  <a:latin typeface="Arial Narrow" panose="020B0606020202030204" pitchFamily="34" charset="0"/>
                </a:rPr>
                <a:t>Melody </a:t>
              </a:r>
              <a:r>
                <a:rPr lang="en-GB" sz="1200" dirty="0">
                  <a:latin typeface="Arial Narrow" panose="020B0606020202030204" pitchFamily="34" charset="0"/>
                </a:rPr>
                <a:t>+ accompaniment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Countermelody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Parallel/contrary motion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Unison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Imitation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Call &amp; response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F427D57-D6C0-8648-9CAE-A4945A7D6F30}"/>
              </a:ext>
            </a:extLst>
          </p:cNvPr>
          <p:cNvGrpSpPr/>
          <p:nvPr/>
        </p:nvGrpSpPr>
        <p:grpSpPr>
          <a:xfrm>
            <a:off x="2747010" y="3924297"/>
            <a:ext cx="2095500" cy="2828923"/>
            <a:chOff x="2352675" y="914399"/>
            <a:chExt cx="2095500" cy="2828923"/>
          </a:xfrm>
        </p:grpSpPr>
        <p:sp>
          <p:nvSpPr>
            <p:cNvPr id="8" name="Rounded Rectangle 7"/>
            <p:cNvSpPr/>
            <p:nvPr/>
          </p:nvSpPr>
          <p:spPr>
            <a:xfrm>
              <a:off x="2352675" y="914399"/>
              <a:ext cx="2095500" cy="282892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662238" y="1000125"/>
              <a:ext cx="1433512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H</a:t>
              </a:r>
              <a:r>
                <a:rPr lang="en-GB" b="1" dirty="0"/>
                <a:t>ARMONY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492374" y="1466849"/>
              <a:ext cx="182414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400" dirty="0">
                  <a:latin typeface="Arial Narrow" panose="020B0606020202030204" pitchFamily="34" charset="0"/>
                </a:rPr>
                <a:t>Major or </a:t>
              </a:r>
              <a:r>
                <a:rPr lang="en-GB" sz="1400" dirty="0" smtClean="0">
                  <a:latin typeface="Arial Narrow" panose="020B0606020202030204" pitchFamily="34" charset="0"/>
                </a:rPr>
                <a:t>minor</a:t>
              </a:r>
            </a:p>
            <a:p>
              <a:r>
                <a:rPr lang="en-GB" sz="1400" dirty="0" smtClean="0">
                  <a:latin typeface="Arial Narrow" panose="020B0606020202030204" pitchFamily="34" charset="0"/>
                </a:rPr>
                <a:t>Inversions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>
                  <a:latin typeface="Arial Narrow" panose="020B0606020202030204" pitchFamily="34" charset="0"/>
                </a:rPr>
                <a:t>Consonant or </a:t>
              </a:r>
              <a:r>
                <a:rPr lang="en-GB" sz="1400" dirty="0" smtClean="0">
                  <a:latin typeface="Arial Narrow" panose="020B0606020202030204" pitchFamily="34" charset="0"/>
                </a:rPr>
                <a:t>dissonant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>
                  <a:latin typeface="Arial Narrow" panose="020B0606020202030204" pitchFamily="34" charset="0"/>
                </a:rPr>
                <a:t>Key </a:t>
              </a:r>
              <a:r>
                <a:rPr lang="en-GB" sz="1400" dirty="0" smtClean="0">
                  <a:latin typeface="Arial Narrow" panose="020B0606020202030204" pitchFamily="34" charset="0"/>
                </a:rPr>
                <a:t>change</a:t>
              </a:r>
            </a:p>
            <a:p>
              <a:r>
                <a:rPr lang="en-GB" sz="1400" dirty="0" smtClean="0">
                  <a:latin typeface="Arial Narrow" panose="020B0606020202030204" pitchFamily="34" charset="0"/>
                </a:rPr>
                <a:t>Added notes in chords Harmonic rhythm</a:t>
              </a:r>
            </a:p>
            <a:p>
              <a:r>
                <a:rPr lang="en-GB" sz="1400" dirty="0" smtClean="0">
                  <a:latin typeface="Arial Narrow" panose="020B0606020202030204" pitchFamily="34" charset="0"/>
                </a:rPr>
                <a:t>Drone/pedal note</a:t>
              </a:r>
            </a:p>
            <a:p>
              <a:r>
                <a:rPr lang="en-GB" sz="1400" dirty="0" smtClean="0">
                  <a:latin typeface="Arial Narrow" panose="020B0606020202030204" pitchFamily="34" charset="0"/>
                </a:rPr>
                <a:t>‘Blue’ notes</a:t>
              </a:r>
              <a:endParaRPr lang="en-GB" sz="14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BCEB6FE-98B2-7C43-B41F-24882F8B57B1}"/>
              </a:ext>
            </a:extLst>
          </p:cNvPr>
          <p:cNvGrpSpPr/>
          <p:nvPr/>
        </p:nvGrpSpPr>
        <p:grpSpPr>
          <a:xfrm>
            <a:off x="1649517" y="923925"/>
            <a:ext cx="2095500" cy="2828923"/>
            <a:chOff x="4591050" y="923924"/>
            <a:chExt cx="2095500" cy="2828923"/>
          </a:xfrm>
        </p:grpSpPr>
        <p:sp>
          <p:nvSpPr>
            <p:cNvPr id="11" name="Rounded Rectangle 10"/>
            <p:cNvSpPr/>
            <p:nvPr/>
          </p:nvSpPr>
          <p:spPr>
            <a:xfrm>
              <a:off x="4591050" y="923924"/>
              <a:ext cx="2095500" cy="2828923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45062" y="1014413"/>
              <a:ext cx="1395413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M</a:t>
              </a:r>
              <a:r>
                <a:rPr lang="en-GB" b="1" dirty="0">
                  <a:solidFill>
                    <a:schemeClr val="bg1"/>
                  </a:solidFill>
                </a:rPr>
                <a:t>ELODY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724400" y="1471613"/>
              <a:ext cx="1850389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>
                  <a:latin typeface="Arial Narrow" panose="020B0606020202030204" pitchFamily="34" charset="0"/>
                </a:rPr>
                <a:t>Register– high or </a:t>
              </a:r>
              <a:r>
                <a:rPr lang="en-GB" sz="1400" dirty="0" smtClean="0">
                  <a:latin typeface="Arial Narrow" panose="020B0606020202030204" pitchFamily="34" charset="0"/>
                </a:rPr>
                <a:t>low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>
                  <a:latin typeface="Arial Narrow" panose="020B0606020202030204" pitchFamily="34" charset="0"/>
                </a:rPr>
                <a:t>Range – wide or </a:t>
              </a:r>
              <a:r>
                <a:rPr lang="en-GB" sz="1400" dirty="0" smtClean="0">
                  <a:latin typeface="Arial Narrow" panose="020B0606020202030204" pitchFamily="34" charset="0"/>
                </a:rPr>
                <a:t>narrow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 smtClean="0">
                  <a:latin typeface="Arial Narrow" panose="020B0606020202030204" pitchFamily="34" charset="0"/>
                </a:rPr>
                <a:t>Sequence Ascending/descending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 err="1">
                  <a:latin typeface="Arial Narrow" panose="020B0606020202030204" pitchFamily="34" charset="0"/>
                </a:rPr>
                <a:t>Scalic</a:t>
              </a:r>
              <a:r>
                <a:rPr lang="en-GB" sz="1400" dirty="0">
                  <a:latin typeface="Arial Narrow" panose="020B0606020202030204" pitchFamily="34" charset="0"/>
                </a:rPr>
                <a:t> or broken chord </a:t>
              </a:r>
              <a:r>
                <a:rPr lang="en-GB" sz="1400" dirty="0" smtClean="0">
                  <a:latin typeface="Arial Narrow" panose="020B0606020202030204" pitchFamily="34" charset="0"/>
                </a:rPr>
                <a:t>movement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>
                  <a:latin typeface="Arial Narrow" panose="020B0606020202030204" pitchFamily="34" charset="0"/>
                </a:rPr>
                <a:t>Steps or </a:t>
              </a:r>
              <a:r>
                <a:rPr lang="en-GB" sz="1400" dirty="0" smtClean="0">
                  <a:latin typeface="Arial Narrow" panose="020B0606020202030204" pitchFamily="34" charset="0"/>
                </a:rPr>
                <a:t>leaps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>
                  <a:latin typeface="Arial Narrow" panose="020B0606020202030204" pitchFamily="34" charset="0"/>
                </a:rPr>
                <a:t>Ornaments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Melodic </a:t>
              </a:r>
              <a:r>
                <a:rPr lang="en-GB" sz="1400" dirty="0" smtClean="0">
                  <a:latin typeface="Arial Narrow" panose="020B0606020202030204" pitchFamily="34" charset="0"/>
                </a:rPr>
                <a:t>ostinato/riff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endParaRPr lang="en-GB" sz="900" dirty="0">
                <a:latin typeface="Arial Narrow" panose="020B0606020202030204" pitchFamily="34" charset="0"/>
              </a:endParaRPr>
            </a:p>
            <a:p>
              <a:pPr algn="ctr"/>
              <a:endParaRPr lang="en-GB" sz="9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2A446F8-6EFF-814C-A5B9-6C8883AAF2EC}"/>
              </a:ext>
            </a:extLst>
          </p:cNvPr>
          <p:cNvGrpSpPr/>
          <p:nvPr/>
        </p:nvGrpSpPr>
        <p:grpSpPr>
          <a:xfrm>
            <a:off x="3855244" y="909640"/>
            <a:ext cx="2095500" cy="2828923"/>
            <a:chOff x="6829425" y="923924"/>
            <a:chExt cx="2095500" cy="2828923"/>
          </a:xfrm>
        </p:grpSpPr>
        <p:sp>
          <p:nvSpPr>
            <p:cNvPr id="14" name="Rounded Rectangle 13"/>
            <p:cNvSpPr/>
            <p:nvPr/>
          </p:nvSpPr>
          <p:spPr>
            <a:xfrm>
              <a:off x="6829425" y="923924"/>
              <a:ext cx="2095500" cy="2828923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178675" y="1000125"/>
              <a:ext cx="1397000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400" b="1" dirty="0">
                  <a:solidFill>
                    <a:srgbClr val="FF0000"/>
                  </a:solidFill>
                </a:rPr>
                <a:t>A</a:t>
              </a:r>
              <a:r>
                <a:rPr lang="en-GB" sz="1400" b="1" dirty="0"/>
                <a:t>RTICULATION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953250" y="1452561"/>
              <a:ext cx="186023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400" dirty="0">
                  <a:latin typeface="Arial Narrow" panose="020B0606020202030204" pitchFamily="34" charset="0"/>
                </a:rPr>
                <a:t>Strummed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Finger-picking</a:t>
              </a:r>
            </a:p>
            <a:p>
              <a:r>
                <a:rPr lang="en-GB" sz="1400" dirty="0" smtClean="0">
                  <a:latin typeface="Arial Narrow" panose="020B0606020202030204" pitchFamily="34" charset="0"/>
                </a:rPr>
                <a:t>Sustained</a:t>
              </a:r>
            </a:p>
            <a:p>
              <a:r>
                <a:rPr lang="en-GB" sz="1400" dirty="0" smtClean="0">
                  <a:latin typeface="Arial Narrow" panose="020B0606020202030204" pitchFamily="34" charset="0"/>
                </a:rPr>
                <a:t>Stab </a:t>
              </a:r>
            </a:p>
            <a:p>
              <a:r>
                <a:rPr lang="en-GB" sz="1400" dirty="0" smtClean="0">
                  <a:latin typeface="Arial Narrow" panose="020B0606020202030204" pitchFamily="34" charset="0"/>
                </a:rPr>
                <a:t>Staccato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>
                  <a:latin typeface="Arial Narrow" panose="020B0606020202030204" pitchFamily="34" charset="0"/>
                </a:rPr>
                <a:t>Legato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Slurred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Pizzicato/</a:t>
              </a:r>
              <a:r>
                <a:rPr lang="en-GB" sz="1400" dirty="0" err="1">
                  <a:latin typeface="Arial Narrow" panose="020B0606020202030204" pitchFamily="34" charset="0"/>
                </a:rPr>
                <a:t>arco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 smtClean="0">
                  <a:latin typeface="Arial Narrow" panose="020B0606020202030204" pitchFamily="34" charset="0"/>
                </a:rPr>
                <a:t>Accents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1F81802-2F6B-CE44-A1DD-699C7D0B1C95}"/>
              </a:ext>
            </a:extLst>
          </p:cNvPr>
          <p:cNvGrpSpPr/>
          <p:nvPr/>
        </p:nvGrpSpPr>
        <p:grpSpPr>
          <a:xfrm>
            <a:off x="8293894" y="923925"/>
            <a:ext cx="2095500" cy="2781301"/>
            <a:chOff x="114300" y="3895723"/>
            <a:chExt cx="2095500" cy="2781301"/>
          </a:xfrm>
        </p:grpSpPr>
        <p:sp>
          <p:nvSpPr>
            <p:cNvPr id="17" name="Rounded Rectangle 16"/>
            <p:cNvSpPr/>
            <p:nvPr/>
          </p:nvSpPr>
          <p:spPr>
            <a:xfrm>
              <a:off x="114300" y="3895723"/>
              <a:ext cx="2095500" cy="2781301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56718" y="3981449"/>
              <a:ext cx="1410665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rgbClr val="FF0000"/>
                  </a:solidFill>
                </a:rPr>
                <a:t>T</a:t>
              </a:r>
              <a:r>
                <a:rPr lang="en-GB" sz="1600" b="1" dirty="0"/>
                <a:t>IME/TEMPO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76225" y="4448173"/>
              <a:ext cx="1771650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400" dirty="0" smtClean="0">
                  <a:latin typeface="Arial Narrow" panose="020B0606020202030204" pitchFamily="34" charset="0"/>
                </a:rPr>
                <a:t>Number of beats </a:t>
              </a:r>
              <a:r>
                <a:rPr lang="en-GB" sz="1400" dirty="0">
                  <a:latin typeface="Arial Narrow" panose="020B0606020202030204" pitchFamily="34" charset="0"/>
                </a:rPr>
                <a:t>in a </a:t>
              </a:r>
              <a:r>
                <a:rPr lang="en-GB" sz="1400" dirty="0" smtClean="0">
                  <a:latin typeface="Arial Narrow" panose="020B0606020202030204" pitchFamily="34" charset="0"/>
                </a:rPr>
                <a:t>bar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 smtClean="0">
                  <a:latin typeface="Arial Narrow" panose="020B0606020202030204" pitchFamily="34" charset="0"/>
                </a:rPr>
                <a:t>Tempo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 err="1">
                  <a:latin typeface="Arial Narrow" panose="020B0606020202030204" pitchFamily="34" charset="0"/>
                </a:rPr>
                <a:t>Accellerando</a:t>
              </a:r>
              <a:r>
                <a:rPr lang="en-GB" sz="1400" dirty="0">
                  <a:latin typeface="Arial Narrow" panose="020B0606020202030204" pitchFamily="34" charset="0"/>
                </a:rPr>
                <a:t>/ rallentando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FFFA2BC-5AC3-194C-BBB1-9C89A566B821}"/>
              </a:ext>
            </a:extLst>
          </p:cNvPr>
          <p:cNvGrpSpPr/>
          <p:nvPr/>
        </p:nvGrpSpPr>
        <p:grpSpPr>
          <a:xfrm>
            <a:off x="4985385" y="3895724"/>
            <a:ext cx="2095500" cy="2781301"/>
            <a:chOff x="2352675" y="3895723"/>
            <a:chExt cx="2095500" cy="2781301"/>
          </a:xfrm>
        </p:grpSpPr>
        <p:sp>
          <p:nvSpPr>
            <p:cNvPr id="20" name="Rounded Rectangle 19"/>
            <p:cNvSpPr/>
            <p:nvPr/>
          </p:nvSpPr>
          <p:spPr>
            <a:xfrm>
              <a:off x="2352675" y="3895723"/>
              <a:ext cx="2095500" cy="2781301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62238" y="3981449"/>
              <a:ext cx="1433512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rgbClr val="FF0000"/>
                  </a:solidFill>
                </a:rPr>
                <a:t>I</a:t>
              </a:r>
              <a:r>
                <a:rPr lang="en-GB" sz="1600" b="1" dirty="0"/>
                <a:t>NSTRUMENTS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492374" y="4448173"/>
              <a:ext cx="182414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000" b="1" dirty="0">
                  <a:latin typeface="Arial Narrow" panose="020B0606020202030204" pitchFamily="34" charset="0"/>
                </a:rPr>
                <a:t>Strings</a:t>
              </a:r>
              <a:r>
                <a:rPr lang="en-GB" sz="1000" dirty="0">
                  <a:latin typeface="Arial Narrow" panose="020B0606020202030204" pitchFamily="34" charset="0"/>
                </a:rPr>
                <a:t>: </a:t>
              </a:r>
              <a:r>
                <a:rPr lang="en-GB" sz="1000" dirty="0" smtClean="0">
                  <a:latin typeface="Arial Narrow" panose="020B0606020202030204" pitchFamily="34" charset="0"/>
                </a:rPr>
                <a:t>violin/viola/cello/double </a:t>
              </a:r>
              <a:r>
                <a:rPr lang="en-GB" sz="1000" dirty="0">
                  <a:latin typeface="Arial Narrow" panose="020B0606020202030204" pitchFamily="34" charset="0"/>
                </a:rPr>
                <a:t>bass/harp</a:t>
              </a:r>
            </a:p>
            <a:p>
              <a:r>
                <a:rPr lang="en-GB" sz="1000" b="1" dirty="0">
                  <a:latin typeface="Arial Narrow" panose="020B0606020202030204" pitchFamily="34" charset="0"/>
                </a:rPr>
                <a:t>Woodwind</a:t>
              </a:r>
              <a:r>
                <a:rPr lang="en-GB" sz="1000" dirty="0">
                  <a:latin typeface="Arial Narrow" panose="020B0606020202030204" pitchFamily="34" charset="0"/>
                </a:rPr>
                <a:t>: flute/oboe/clarinet/bassoon/piccolo</a:t>
              </a:r>
            </a:p>
            <a:p>
              <a:r>
                <a:rPr lang="en-GB" sz="1000" b="1" dirty="0">
                  <a:latin typeface="Arial Narrow" panose="020B0606020202030204" pitchFamily="34" charset="0"/>
                </a:rPr>
                <a:t>Brass</a:t>
              </a:r>
              <a:r>
                <a:rPr lang="en-GB" sz="1000" dirty="0">
                  <a:latin typeface="Arial Narrow" panose="020B0606020202030204" pitchFamily="34" charset="0"/>
                </a:rPr>
                <a:t>: trumpet/horn/ trombone/tuba</a:t>
              </a:r>
            </a:p>
            <a:p>
              <a:r>
                <a:rPr lang="en-GB" sz="1000" b="1" dirty="0">
                  <a:latin typeface="Arial Narrow" panose="020B0606020202030204" pitchFamily="34" charset="0"/>
                </a:rPr>
                <a:t>Percussion</a:t>
              </a:r>
              <a:r>
                <a:rPr lang="en-GB" sz="1000" dirty="0">
                  <a:latin typeface="Arial Narrow" panose="020B0606020202030204" pitchFamily="34" charset="0"/>
                </a:rPr>
                <a:t>: timpani/snare/ cymbals (and many others)</a:t>
              </a:r>
            </a:p>
            <a:p>
              <a:r>
                <a:rPr lang="en-GB" sz="1000" b="1" dirty="0">
                  <a:latin typeface="Arial Narrow" panose="020B0606020202030204" pitchFamily="34" charset="0"/>
                </a:rPr>
                <a:t>Voices</a:t>
              </a:r>
              <a:r>
                <a:rPr lang="en-GB" sz="1000" dirty="0">
                  <a:latin typeface="Arial Narrow" panose="020B0606020202030204" pitchFamily="34" charset="0"/>
                </a:rPr>
                <a:t>: soprano/alto/tenor/bass</a:t>
              </a:r>
            </a:p>
            <a:p>
              <a:r>
                <a:rPr lang="en-GB" sz="1000" b="1" dirty="0">
                  <a:latin typeface="Arial Narrow" panose="020B0606020202030204" pitchFamily="34" charset="0"/>
                </a:rPr>
                <a:t>Keyboards</a:t>
              </a:r>
              <a:r>
                <a:rPr lang="en-GB" sz="1000" dirty="0">
                  <a:latin typeface="Arial Narrow" panose="020B0606020202030204" pitchFamily="34" charset="0"/>
                </a:rPr>
                <a:t>: piano/harpsichord/ organ/synthesiser</a:t>
              </a:r>
            </a:p>
            <a:p>
              <a:r>
                <a:rPr lang="en-GB" sz="1000" b="1" dirty="0">
                  <a:latin typeface="Arial Narrow" panose="020B0606020202030204" pitchFamily="34" charset="0"/>
                </a:rPr>
                <a:t>Rock/pop: </a:t>
              </a:r>
              <a:r>
                <a:rPr lang="en-GB" sz="1000" dirty="0">
                  <a:latin typeface="Arial Narrow" panose="020B0606020202030204" pitchFamily="34" charset="0"/>
                </a:rPr>
                <a:t>electric/acoustic guitar/ bass guitar, drumkit, loops/samples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2B825B7-4392-7A41-84D3-E4FB5B5D7317}"/>
              </a:ext>
            </a:extLst>
          </p:cNvPr>
          <p:cNvGrpSpPr/>
          <p:nvPr/>
        </p:nvGrpSpPr>
        <p:grpSpPr>
          <a:xfrm>
            <a:off x="7223760" y="3905249"/>
            <a:ext cx="2095500" cy="2781301"/>
            <a:chOff x="4591050" y="3905248"/>
            <a:chExt cx="2095500" cy="2781301"/>
          </a:xfrm>
        </p:grpSpPr>
        <p:sp>
          <p:nvSpPr>
            <p:cNvPr id="23" name="Rounded Rectangle 22"/>
            <p:cNvSpPr/>
            <p:nvPr/>
          </p:nvSpPr>
          <p:spPr>
            <a:xfrm>
              <a:off x="4591050" y="3905248"/>
              <a:ext cx="2095500" cy="2781301"/>
            </a:xfrm>
            <a:prstGeom prst="roundRect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945062" y="3995737"/>
              <a:ext cx="1395413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R</a:t>
              </a:r>
              <a:r>
                <a:rPr lang="en-GB" b="1" dirty="0"/>
                <a:t>HYTHM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724400" y="4462461"/>
              <a:ext cx="1850389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400" dirty="0">
                  <a:latin typeface="Arial Narrow" panose="020B0606020202030204" pitchFamily="34" charset="0"/>
                </a:rPr>
                <a:t>Duration: long or short </a:t>
              </a:r>
              <a:r>
                <a:rPr lang="en-GB" sz="1400" dirty="0" smtClean="0">
                  <a:latin typeface="Arial Narrow" panose="020B0606020202030204" pitchFamily="34" charset="0"/>
                </a:rPr>
                <a:t>notes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>
                  <a:latin typeface="Arial Narrow" panose="020B0606020202030204" pitchFamily="34" charset="0"/>
                </a:rPr>
                <a:t>Even or uneven </a:t>
              </a:r>
              <a:r>
                <a:rPr lang="en-GB" sz="1400" dirty="0" smtClean="0">
                  <a:latin typeface="Arial Narrow" panose="020B0606020202030204" pitchFamily="34" charset="0"/>
                </a:rPr>
                <a:t>rhythms</a:t>
              </a:r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1400" dirty="0">
                  <a:latin typeface="Arial Narrow" panose="020B0606020202030204" pitchFamily="34" charset="0"/>
                </a:rPr>
                <a:t>Dotted rhythms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Triplets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Syncopation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On a particular beat of the bar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Rests/pauses</a:t>
              </a:r>
            </a:p>
            <a:p>
              <a:r>
                <a:rPr lang="en-GB" sz="1400" dirty="0">
                  <a:latin typeface="Arial Narrow" panose="020B0606020202030204" pitchFamily="34" charset="0"/>
                </a:rPr>
                <a:t>Rhythmic </a:t>
              </a:r>
              <a:r>
                <a:rPr lang="en-GB" sz="1400" dirty="0" smtClean="0">
                  <a:latin typeface="Arial Narrow" panose="020B0606020202030204" pitchFamily="34" charset="0"/>
                </a:rPr>
                <a:t>ostinato/riff</a:t>
              </a:r>
              <a:endParaRPr lang="en-GB" sz="14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9610AC8-211A-F94C-AADA-8A3633DE54CB}"/>
              </a:ext>
            </a:extLst>
          </p:cNvPr>
          <p:cNvGrpSpPr/>
          <p:nvPr/>
        </p:nvGrpSpPr>
        <p:grpSpPr>
          <a:xfrm>
            <a:off x="6074569" y="933449"/>
            <a:ext cx="2095500" cy="2781301"/>
            <a:chOff x="6829425" y="3905248"/>
            <a:chExt cx="2095500" cy="2781301"/>
          </a:xfrm>
        </p:grpSpPr>
        <p:sp>
          <p:nvSpPr>
            <p:cNvPr id="26" name="Rounded Rectangle 25"/>
            <p:cNvSpPr/>
            <p:nvPr/>
          </p:nvSpPr>
          <p:spPr>
            <a:xfrm>
              <a:off x="6829425" y="3905248"/>
              <a:ext cx="2095500" cy="2781301"/>
            </a:xfrm>
            <a:prstGeom prst="roundRect">
              <a:avLst/>
            </a:prstGeom>
            <a:solidFill>
              <a:srgbClr val="FF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178675" y="3981449"/>
              <a:ext cx="1397000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D</a:t>
              </a:r>
              <a:r>
                <a:rPr lang="en-GB" b="1" dirty="0"/>
                <a:t>YNAMICS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953250" y="4433885"/>
              <a:ext cx="186023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200" dirty="0">
                  <a:latin typeface="Arial Narrow" panose="020B0606020202030204" pitchFamily="34" charset="0"/>
                </a:rPr>
                <a:t>Pianissimo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Piano</a:t>
              </a:r>
            </a:p>
            <a:p>
              <a:r>
                <a:rPr lang="en-GB" sz="1200" dirty="0" err="1">
                  <a:latin typeface="Arial Narrow" panose="020B0606020202030204" pitchFamily="34" charset="0"/>
                </a:rPr>
                <a:t>Mezzopiano</a:t>
              </a:r>
              <a:endParaRPr lang="en-GB" sz="1200" dirty="0">
                <a:latin typeface="Arial Narrow" panose="020B0606020202030204" pitchFamily="34" charset="0"/>
              </a:endParaRPr>
            </a:p>
            <a:p>
              <a:r>
                <a:rPr lang="en-GB" sz="1200" dirty="0" err="1">
                  <a:latin typeface="Arial Narrow" panose="020B0606020202030204" pitchFamily="34" charset="0"/>
                </a:rPr>
                <a:t>Mezzoforte</a:t>
              </a:r>
              <a:endParaRPr lang="en-GB" sz="1200" dirty="0">
                <a:latin typeface="Arial Narrow" panose="020B0606020202030204" pitchFamily="34" charset="0"/>
              </a:endParaRPr>
            </a:p>
            <a:p>
              <a:r>
                <a:rPr lang="en-GB" sz="1200" dirty="0">
                  <a:latin typeface="Arial Narrow" panose="020B0606020202030204" pitchFamily="34" charset="0"/>
                </a:rPr>
                <a:t>Forte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Fortissimo</a:t>
              </a:r>
            </a:p>
            <a:p>
              <a:endParaRPr lang="en-GB" sz="1200" dirty="0" smtClean="0">
                <a:latin typeface="Arial Narrow" panose="020B0606020202030204" pitchFamily="34" charset="0"/>
              </a:endParaRPr>
            </a:p>
            <a:p>
              <a:r>
                <a:rPr lang="en-GB" sz="1200" dirty="0" smtClean="0">
                  <a:latin typeface="Arial Narrow" panose="020B0606020202030204" pitchFamily="34" charset="0"/>
                </a:rPr>
                <a:t>Crescendo</a:t>
              </a:r>
              <a:endParaRPr lang="en-GB" sz="1200" dirty="0">
                <a:latin typeface="Arial Narrow" panose="020B0606020202030204" pitchFamily="34" charset="0"/>
              </a:endParaRPr>
            </a:p>
            <a:p>
              <a:r>
                <a:rPr lang="en-GB" sz="1200" dirty="0" smtClean="0">
                  <a:latin typeface="Arial Narrow" panose="020B0606020202030204" pitchFamily="34" charset="0"/>
                </a:rPr>
                <a:t>Diminuendo</a:t>
              </a:r>
              <a:endParaRPr lang="en-GB" sz="1200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8F9C0F64-24FC-1F41-B247-60BD7428DF21}"/>
              </a:ext>
            </a:extLst>
          </p:cNvPr>
          <p:cNvSpPr/>
          <p:nvPr/>
        </p:nvSpPr>
        <p:spPr>
          <a:xfrm>
            <a:off x="512445" y="3924297"/>
            <a:ext cx="2095500" cy="282892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3646CCF-A823-144A-A614-A61BF02E9DD6}"/>
              </a:ext>
            </a:extLst>
          </p:cNvPr>
          <p:cNvSpPr/>
          <p:nvPr/>
        </p:nvSpPr>
        <p:spPr>
          <a:xfrm>
            <a:off x="822008" y="4010023"/>
            <a:ext cx="1433512" cy="3238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S</a:t>
            </a:r>
            <a:r>
              <a:rPr lang="en-GB" b="1" dirty="0"/>
              <a:t>TRUCTURE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9D49B82-DE9F-844F-BAAB-82482A5C19D8}"/>
              </a:ext>
            </a:extLst>
          </p:cNvPr>
          <p:cNvSpPr/>
          <p:nvPr/>
        </p:nvSpPr>
        <p:spPr>
          <a:xfrm>
            <a:off x="652144" y="4476747"/>
            <a:ext cx="1824143" cy="21050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>
                <a:latin typeface="Arial Narrow" panose="020B0606020202030204" pitchFamily="34" charset="0"/>
              </a:rPr>
              <a:t>How many </a:t>
            </a:r>
            <a:r>
              <a:rPr lang="en-GB" sz="1200" dirty="0" smtClean="0">
                <a:latin typeface="Arial Narrow" panose="020B0606020202030204" pitchFamily="34" charset="0"/>
              </a:rPr>
              <a:t>sections </a:t>
            </a:r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1200" dirty="0">
                <a:latin typeface="Arial Narrow" panose="020B0606020202030204" pitchFamily="34" charset="0"/>
              </a:rPr>
              <a:t>What </a:t>
            </a:r>
            <a:r>
              <a:rPr lang="en-GB" sz="1200" dirty="0" smtClean="0">
                <a:latin typeface="Arial Narrow" panose="020B0606020202030204" pitchFamily="34" charset="0"/>
              </a:rPr>
              <a:t>order </a:t>
            </a:r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1200" dirty="0">
                <a:latin typeface="Arial Narrow" panose="020B0606020202030204" pitchFamily="34" charset="0"/>
              </a:rPr>
              <a:t>Which sections are the </a:t>
            </a:r>
            <a:r>
              <a:rPr lang="en-GB" sz="1200" dirty="0" smtClean="0">
                <a:latin typeface="Arial Narrow" panose="020B0606020202030204" pitchFamily="34" charset="0"/>
              </a:rPr>
              <a:t>same </a:t>
            </a:r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1200" dirty="0">
                <a:latin typeface="Arial Narrow" panose="020B0606020202030204" pitchFamily="34" charset="0"/>
              </a:rPr>
              <a:t>Ternary form: ABA</a:t>
            </a:r>
          </a:p>
          <a:p>
            <a:r>
              <a:rPr lang="en-GB" sz="1200" dirty="0">
                <a:latin typeface="Arial Narrow" panose="020B0606020202030204" pitchFamily="34" charset="0"/>
              </a:rPr>
              <a:t>12-bar blues</a:t>
            </a:r>
          </a:p>
          <a:p>
            <a:r>
              <a:rPr lang="en-GB" sz="1200" dirty="0">
                <a:latin typeface="Arial Narrow" panose="020B0606020202030204" pitchFamily="34" charset="0"/>
              </a:rPr>
              <a:t>Pop song structure: intro/verse/chorus/bridge/ outro</a:t>
            </a:r>
          </a:p>
        </p:txBody>
      </p:sp>
    </p:spTree>
    <p:extLst>
      <p:ext uri="{BB962C8B-B14F-4D97-AF65-F5344CB8AC3E}">
        <p14:creationId xmlns:p14="http://schemas.microsoft.com/office/powerpoint/2010/main" val="2896641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192</Words>
  <Application>Microsoft Office PowerPoint</Application>
  <PresentationFormat>Widescreen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American Typewriter</vt:lpstr>
      <vt:lpstr>Arial</vt:lpstr>
      <vt:lpstr>Arial Narrow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Werry J Miss</dc:creator>
  <cp:lastModifiedBy>Werry J Miss</cp:lastModifiedBy>
  <cp:revision>12</cp:revision>
  <dcterms:created xsi:type="dcterms:W3CDTF">2018-05-21T11:40:31Z</dcterms:created>
  <dcterms:modified xsi:type="dcterms:W3CDTF">2018-07-12T11:32:51Z</dcterms:modified>
</cp:coreProperties>
</file>