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24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30/07/2018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87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30/07/2018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272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30/07/2018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099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30/07/2018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425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30/07/2018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2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30/07/2018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162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30/07/2018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480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30/07/2018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94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30/07/2018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500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30/07/2018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983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30/07/2018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771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6D159-E6D0-496C-A142-0AF0A5279536}" type="datetimeFigureOut">
              <a:rPr lang="en-GB" smtClean="0"/>
              <a:t>30/07/2018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2980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19300" y="238125"/>
            <a:ext cx="7905750" cy="5143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Berlin Sans FB Demi" panose="020E0802020502020306" pitchFamily="34" charset="0"/>
              </a:rPr>
              <a:t>DESCRIBING MUSIC USING ‘MAD T-SHIRT’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95EF7B5-BDF1-8A4E-96D4-0A48251357EE}"/>
              </a:ext>
            </a:extLst>
          </p:cNvPr>
          <p:cNvGrpSpPr/>
          <p:nvPr/>
        </p:nvGrpSpPr>
        <p:grpSpPr>
          <a:xfrm>
            <a:off x="9850938" y="3848101"/>
            <a:ext cx="2095500" cy="2838449"/>
            <a:chOff x="114300" y="914399"/>
            <a:chExt cx="2095500" cy="2838449"/>
          </a:xfrm>
        </p:grpSpPr>
        <p:sp>
          <p:nvSpPr>
            <p:cNvPr id="5" name="Rounded Rectangle 4"/>
            <p:cNvSpPr/>
            <p:nvPr/>
          </p:nvSpPr>
          <p:spPr>
            <a:xfrm>
              <a:off x="114300" y="914399"/>
              <a:ext cx="2095500" cy="28384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56718" y="1000125"/>
              <a:ext cx="1410665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T</a:t>
              </a:r>
              <a:r>
                <a:rPr lang="en-GB" b="1" dirty="0"/>
                <a:t>EXTURE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276225" y="1466849"/>
              <a:ext cx="1771650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1050" dirty="0">
                  <a:latin typeface="Arial Narrow" panose="020B0606020202030204" pitchFamily="34" charset="0"/>
                </a:rPr>
                <a:t>Thick/thin? Simple/complex?</a:t>
              </a:r>
            </a:p>
            <a:p>
              <a:r>
                <a:rPr lang="en-GB" sz="1050" dirty="0">
                  <a:latin typeface="Arial Narrow" panose="020B0606020202030204" pitchFamily="34" charset="0"/>
                </a:rPr>
                <a:t>Monophonic</a:t>
              </a:r>
            </a:p>
            <a:p>
              <a:r>
                <a:rPr lang="en-GB" sz="1050" dirty="0">
                  <a:latin typeface="Arial Narrow" panose="020B0606020202030204" pitchFamily="34" charset="0"/>
                </a:rPr>
                <a:t>Polyphonic</a:t>
              </a:r>
            </a:p>
            <a:p>
              <a:r>
                <a:rPr lang="en-GB" sz="1050" dirty="0">
                  <a:latin typeface="Arial Narrow" panose="020B0606020202030204" pitchFamily="34" charset="0"/>
                </a:rPr>
                <a:t>Homophonic</a:t>
              </a:r>
            </a:p>
            <a:p>
              <a:r>
                <a:rPr lang="en-GB" sz="1050" dirty="0" err="1">
                  <a:latin typeface="Arial Narrow" panose="020B0606020202030204" pitchFamily="34" charset="0"/>
                </a:rPr>
                <a:t>Heterophonic</a:t>
              </a:r>
              <a:r>
                <a:rPr lang="en-GB" sz="1050" dirty="0">
                  <a:latin typeface="Arial Narrow" panose="020B0606020202030204" pitchFamily="34" charset="0"/>
                </a:rPr>
                <a:t> (unusual)</a:t>
              </a:r>
            </a:p>
            <a:p>
              <a:r>
                <a:rPr lang="en-GB" sz="1050" dirty="0">
                  <a:latin typeface="Arial Narrow" panose="020B0606020202030204" pitchFamily="34" charset="0"/>
                </a:rPr>
                <a:t>Melody-dominated homophony (or melody + accompaniment)</a:t>
              </a:r>
            </a:p>
            <a:p>
              <a:r>
                <a:rPr lang="en-GB" sz="1050" dirty="0">
                  <a:latin typeface="Arial Narrow" panose="020B0606020202030204" pitchFamily="34" charset="0"/>
                </a:rPr>
                <a:t>Countermelody</a:t>
              </a:r>
            </a:p>
            <a:p>
              <a:r>
                <a:rPr lang="en-GB" sz="1050" dirty="0">
                  <a:latin typeface="Arial Narrow" panose="020B0606020202030204" pitchFamily="34" charset="0"/>
                </a:rPr>
                <a:t>Parallel/contrary motion</a:t>
              </a:r>
            </a:p>
            <a:p>
              <a:r>
                <a:rPr lang="en-GB" sz="1050" dirty="0">
                  <a:latin typeface="Arial Narrow" panose="020B0606020202030204" pitchFamily="34" charset="0"/>
                </a:rPr>
                <a:t>Unison</a:t>
              </a:r>
            </a:p>
            <a:p>
              <a:r>
                <a:rPr lang="en-GB" sz="1050" dirty="0">
                  <a:latin typeface="Arial Narrow" panose="020B0606020202030204" pitchFamily="34" charset="0"/>
                </a:rPr>
                <a:t>Imitation</a:t>
              </a:r>
            </a:p>
            <a:p>
              <a:r>
                <a:rPr lang="en-GB" sz="1050" dirty="0">
                  <a:latin typeface="Arial Narrow" panose="020B0606020202030204" pitchFamily="34" charset="0"/>
                </a:rPr>
                <a:t>Call &amp; response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935209D-4982-D443-A2AA-6AD2C8FE1140}"/>
              </a:ext>
            </a:extLst>
          </p:cNvPr>
          <p:cNvGrpSpPr/>
          <p:nvPr/>
        </p:nvGrpSpPr>
        <p:grpSpPr>
          <a:xfrm>
            <a:off x="3720695" y="946112"/>
            <a:ext cx="2095500" cy="2828923"/>
            <a:chOff x="6829425" y="923924"/>
            <a:chExt cx="2095500" cy="2828923"/>
          </a:xfrm>
        </p:grpSpPr>
        <p:sp>
          <p:nvSpPr>
            <p:cNvPr id="14" name="Rounded Rectangle 13"/>
            <p:cNvSpPr/>
            <p:nvPr/>
          </p:nvSpPr>
          <p:spPr>
            <a:xfrm>
              <a:off x="6829425" y="923924"/>
              <a:ext cx="2095500" cy="2828923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178675" y="1000125"/>
              <a:ext cx="1397000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500" b="1" dirty="0">
                  <a:solidFill>
                    <a:srgbClr val="FF0000"/>
                  </a:solidFill>
                </a:rPr>
                <a:t>A</a:t>
              </a:r>
              <a:r>
                <a:rPr lang="en-GB" sz="1500" b="1" dirty="0"/>
                <a:t>RTICULATION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953250" y="1452561"/>
              <a:ext cx="1860233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1400" dirty="0">
                  <a:latin typeface="Arial Narrow" panose="020B0606020202030204" pitchFamily="34" charset="0"/>
                </a:rPr>
                <a:t>How are the notes being played?</a:t>
              </a:r>
            </a:p>
            <a:p>
              <a:r>
                <a:rPr lang="en-GB" sz="1400" dirty="0">
                  <a:latin typeface="Arial Narrow" panose="020B0606020202030204" pitchFamily="34" charset="0"/>
                </a:rPr>
                <a:t>Staccato</a:t>
              </a:r>
            </a:p>
            <a:p>
              <a:r>
                <a:rPr lang="en-GB" sz="1400" dirty="0">
                  <a:latin typeface="Arial Narrow" panose="020B0606020202030204" pitchFamily="34" charset="0"/>
                </a:rPr>
                <a:t>Legato</a:t>
              </a:r>
            </a:p>
            <a:p>
              <a:r>
                <a:rPr lang="en-GB" sz="1400" dirty="0">
                  <a:latin typeface="Arial Narrow" panose="020B0606020202030204" pitchFamily="34" charset="0"/>
                </a:rPr>
                <a:t>Slurred</a:t>
              </a:r>
            </a:p>
            <a:p>
              <a:r>
                <a:rPr lang="en-GB" sz="1400" dirty="0">
                  <a:latin typeface="Arial Narrow" panose="020B0606020202030204" pitchFamily="34" charset="0"/>
                </a:rPr>
                <a:t>Pizzicato/</a:t>
              </a:r>
              <a:r>
                <a:rPr lang="en-GB" sz="1400" dirty="0" err="1">
                  <a:latin typeface="Arial Narrow" panose="020B0606020202030204" pitchFamily="34" charset="0"/>
                </a:rPr>
                <a:t>arco</a:t>
              </a:r>
              <a:endParaRPr lang="en-GB" sz="1400" dirty="0">
                <a:latin typeface="Arial Narrow" panose="020B0606020202030204" pitchFamily="34" charset="0"/>
              </a:endParaRPr>
            </a:p>
            <a:p>
              <a:r>
                <a:rPr lang="en-GB" sz="1400" dirty="0">
                  <a:latin typeface="Arial Narrow" panose="020B0606020202030204" pitchFamily="34" charset="0"/>
                </a:rPr>
                <a:t>Tremolo</a:t>
              </a:r>
            </a:p>
            <a:p>
              <a:r>
                <a:rPr lang="en-GB" sz="1400" dirty="0">
                  <a:latin typeface="Arial Narrow" panose="020B0606020202030204" pitchFamily="34" charset="0"/>
                </a:rPr>
                <a:t>Accents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EB1064B-EDE6-1944-AE9D-A17B31EF9460}"/>
              </a:ext>
            </a:extLst>
          </p:cNvPr>
          <p:cNvGrpSpPr/>
          <p:nvPr/>
        </p:nvGrpSpPr>
        <p:grpSpPr>
          <a:xfrm>
            <a:off x="5092424" y="3868403"/>
            <a:ext cx="2095500" cy="2781301"/>
            <a:chOff x="3876675" y="3895724"/>
            <a:chExt cx="2095500" cy="2781301"/>
          </a:xfrm>
        </p:grpSpPr>
        <p:sp>
          <p:nvSpPr>
            <p:cNvPr id="20" name="Rounded Rectangle 19"/>
            <p:cNvSpPr/>
            <p:nvPr/>
          </p:nvSpPr>
          <p:spPr>
            <a:xfrm>
              <a:off x="3876675" y="3895724"/>
              <a:ext cx="2095500" cy="2781301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186238" y="3981449"/>
              <a:ext cx="1433512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rgbClr val="FF0000"/>
                  </a:solidFill>
                </a:rPr>
                <a:t>I</a:t>
              </a:r>
              <a:r>
                <a:rPr lang="en-GB" sz="1600" b="1" dirty="0">
                  <a:solidFill>
                    <a:schemeClr val="bg1"/>
                  </a:solidFill>
                </a:rPr>
                <a:t>NSTRUMENTS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012353" y="4421501"/>
              <a:ext cx="1824143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820" b="1" dirty="0">
                  <a:latin typeface="Arial Narrow" panose="020B0606020202030204" pitchFamily="34" charset="0"/>
                </a:rPr>
                <a:t>Strings</a:t>
              </a:r>
              <a:r>
                <a:rPr lang="en-GB" sz="820" dirty="0">
                  <a:latin typeface="Arial Narrow" panose="020B0606020202030204" pitchFamily="34" charset="0"/>
                </a:rPr>
                <a:t>: violin/viola/cello/double bass/harp</a:t>
              </a:r>
            </a:p>
            <a:p>
              <a:r>
                <a:rPr lang="en-GB" sz="820" b="1" dirty="0">
                  <a:latin typeface="Arial Narrow" panose="020B0606020202030204" pitchFamily="34" charset="0"/>
                </a:rPr>
                <a:t>Woodwind</a:t>
              </a:r>
              <a:r>
                <a:rPr lang="en-GB" sz="820" dirty="0">
                  <a:latin typeface="Arial Narrow" panose="020B0606020202030204" pitchFamily="34" charset="0"/>
                </a:rPr>
                <a:t>: flute/oboe/clarinet/bassoon/piccolo</a:t>
              </a:r>
            </a:p>
            <a:p>
              <a:r>
                <a:rPr lang="en-GB" sz="820" b="1" dirty="0">
                  <a:latin typeface="Arial Narrow" panose="020B0606020202030204" pitchFamily="34" charset="0"/>
                </a:rPr>
                <a:t>Brass</a:t>
              </a:r>
              <a:r>
                <a:rPr lang="en-GB" sz="820" dirty="0">
                  <a:latin typeface="Arial Narrow" panose="020B0606020202030204" pitchFamily="34" charset="0"/>
                </a:rPr>
                <a:t>: trumpet/horn/ trombone/tuba</a:t>
              </a:r>
            </a:p>
            <a:p>
              <a:r>
                <a:rPr lang="en-GB" sz="820" b="1" dirty="0">
                  <a:latin typeface="Arial Narrow" panose="020B0606020202030204" pitchFamily="34" charset="0"/>
                </a:rPr>
                <a:t>Percussion</a:t>
              </a:r>
              <a:r>
                <a:rPr lang="en-GB" sz="820" dirty="0">
                  <a:latin typeface="Arial Narrow" panose="020B0606020202030204" pitchFamily="34" charset="0"/>
                </a:rPr>
                <a:t>: timpani/snare/ cymbals (and many others)</a:t>
              </a:r>
            </a:p>
            <a:p>
              <a:r>
                <a:rPr lang="en-GB" sz="820" b="1" dirty="0">
                  <a:latin typeface="Arial Narrow" panose="020B0606020202030204" pitchFamily="34" charset="0"/>
                </a:rPr>
                <a:t>Voices</a:t>
              </a:r>
              <a:r>
                <a:rPr lang="en-GB" sz="820" dirty="0">
                  <a:latin typeface="Arial Narrow" panose="020B0606020202030204" pitchFamily="34" charset="0"/>
                </a:rPr>
                <a:t>: soprano/alto/tenor/bass</a:t>
              </a:r>
            </a:p>
            <a:p>
              <a:r>
                <a:rPr lang="en-GB" sz="820" b="1" dirty="0">
                  <a:latin typeface="Arial Narrow" panose="020B0606020202030204" pitchFamily="34" charset="0"/>
                </a:rPr>
                <a:t>Keyboards</a:t>
              </a:r>
              <a:r>
                <a:rPr lang="en-GB" sz="820" dirty="0">
                  <a:latin typeface="Arial Narrow" panose="020B0606020202030204" pitchFamily="34" charset="0"/>
                </a:rPr>
                <a:t>: piano/harpsichord/ organ/synthesiser</a:t>
              </a:r>
            </a:p>
            <a:p>
              <a:r>
                <a:rPr lang="en-GB" sz="820" b="1" dirty="0">
                  <a:latin typeface="Arial Narrow" panose="020B0606020202030204" pitchFamily="34" charset="0"/>
                </a:rPr>
                <a:t>Rock/pop: </a:t>
              </a:r>
              <a:r>
                <a:rPr lang="en-GB" sz="820" dirty="0">
                  <a:latin typeface="Arial Narrow" panose="020B0606020202030204" pitchFamily="34" charset="0"/>
                </a:rPr>
                <a:t>electric/acoustic guitar/ bass guitar, </a:t>
              </a:r>
              <a:r>
                <a:rPr lang="en-GB" sz="820" dirty="0" err="1">
                  <a:latin typeface="Arial Narrow" panose="020B0606020202030204" pitchFamily="34" charset="0"/>
                </a:rPr>
                <a:t>drumkit</a:t>
              </a:r>
              <a:r>
                <a:rPr lang="en-GB" sz="820" dirty="0">
                  <a:latin typeface="Arial Narrow" panose="020B0606020202030204" pitchFamily="34" charset="0"/>
                </a:rPr>
                <a:t>, loops/samples</a:t>
              </a:r>
            </a:p>
            <a:p>
              <a:r>
                <a:rPr lang="en-GB" sz="820" b="1" dirty="0">
                  <a:latin typeface="Arial Narrow" panose="020B0606020202030204" pitchFamily="34" charset="0"/>
                </a:rPr>
                <a:t>AoS3</a:t>
              </a:r>
              <a:r>
                <a:rPr lang="en-GB" sz="820" dirty="0">
                  <a:latin typeface="Arial Narrow" panose="020B0606020202030204" pitchFamily="34" charset="0"/>
                </a:rPr>
                <a:t>: sitar/</a:t>
              </a:r>
              <a:r>
                <a:rPr lang="en-GB" sz="820" dirty="0" err="1">
                  <a:latin typeface="Arial Narrow" panose="020B0606020202030204" pitchFamily="34" charset="0"/>
                </a:rPr>
                <a:t>tanpura</a:t>
              </a:r>
              <a:r>
                <a:rPr lang="en-GB" sz="820" dirty="0">
                  <a:latin typeface="Arial Narrow" panose="020B0606020202030204" pitchFamily="34" charset="0"/>
                </a:rPr>
                <a:t>/</a:t>
              </a:r>
              <a:r>
                <a:rPr lang="en-GB" sz="820" dirty="0" err="1">
                  <a:latin typeface="Arial Narrow" panose="020B0606020202030204" pitchFamily="34" charset="0"/>
                </a:rPr>
                <a:t>tabla</a:t>
              </a:r>
              <a:r>
                <a:rPr lang="en-GB" sz="820" dirty="0">
                  <a:latin typeface="Arial Narrow" panose="020B0606020202030204" pitchFamily="34" charset="0"/>
                </a:rPr>
                <a:t>/</a:t>
              </a:r>
              <a:r>
                <a:rPr lang="en-GB" sz="820" dirty="0" err="1">
                  <a:latin typeface="Arial Narrow" panose="020B0606020202030204" pitchFamily="34" charset="0"/>
                </a:rPr>
                <a:t>dhol</a:t>
              </a:r>
              <a:r>
                <a:rPr lang="en-GB" sz="820" dirty="0">
                  <a:latin typeface="Arial Narrow" panose="020B0606020202030204" pitchFamily="34" charset="0"/>
                </a:rPr>
                <a:t>/</a:t>
              </a:r>
              <a:r>
                <a:rPr lang="en-GB" sz="820" dirty="0" err="1">
                  <a:latin typeface="Arial Narrow" panose="020B0606020202030204" pitchFamily="34" charset="0"/>
                </a:rPr>
                <a:t>tumbi</a:t>
              </a:r>
              <a:r>
                <a:rPr lang="en-GB" sz="820" dirty="0">
                  <a:latin typeface="Arial Narrow" panose="020B0606020202030204" pitchFamily="34" charset="0"/>
                </a:rPr>
                <a:t>/ sarangi djembe/</a:t>
              </a:r>
              <a:r>
                <a:rPr lang="en-GB" sz="820" dirty="0" err="1">
                  <a:latin typeface="Arial Narrow" panose="020B0606020202030204" pitchFamily="34" charset="0"/>
                </a:rPr>
                <a:t>agogo</a:t>
              </a:r>
              <a:r>
                <a:rPr lang="en-GB" sz="820" dirty="0">
                  <a:latin typeface="Arial Narrow" panose="020B0606020202030204" pitchFamily="34" charset="0"/>
                </a:rPr>
                <a:t>/</a:t>
              </a:r>
              <a:r>
                <a:rPr lang="en-GB" sz="820" dirty="0" err="1">
                  <a:latin typeface="Arial Narrow" panose="020B0606020202030204" pitchFamily="34" charset="0"/>
                </a:rPr>
                <a:t>dunun</a:t>
              </a:r>
              <a:r>
                <a:rPr lang="en-GB" sz="820" dirty="0">
                  <a:latin typeface="Arial Narrow" panose="020B0606020202030204" pitchFamily="34" charset="0"/>
                </a:rPr>
                <a:t>/talking drum/steel pans/</a:t>
              </a:r>
              <a:r>
                <a:rPr lang="en-GB" sz="820" dirty="0" err="1">
                  <a:latin typeface="Arial Narrow" panose="020B0606020202030204" pitchFamily="34" charset="0"/>
                </a:rPr>
                <a:t>tamborim</a:t>
              </a:r>
              <a:r>
                <a:rPr lang="en-GB" sz="820" dirty="0">
                  <a:latin typeface="Arial Narrow" panose="020B0606020202030204" pitchFamily="34" charset="0"/>
                </a:rPr>
                <a:t>/</a:t>
              </a:r>
              <a:r>
                <a:rPr lang="en-GB" sz="820" dirty="0" err="1">
                  <a:latin typeface="Arial Narrow" panose="020B0606020202030204" pitchFamily="34" charset="0"/>
                </a:rPr>
                <a:t>repinique</a:t>
              </a:r>
              <a:r>
                <a:rPr lang="en-GB" sz="820" dirty="0">
                  <a:latin typeface="Arial Narrow" panose="020B0606020202030204" pitchFamily="34" charset="0"/>
                </a:rPr>
                <a:t>/ </a:t>
              </a:r>
              <a:r>
                <a:rPr lang="en-GB" sz="820" dirty="0" err="1">
                  <a:latin typeface="Arial Narrow" panose="020B0606020202030204" pitchFamily="34" charset="0"/>
                </a:rPr>
                <a:t>caixa</a:t>
              </a:r>
              <a:r>
                <a:rPr lang="en-GB" sz="820" dirty="0">
                  <a:latin typeface="Arial Narrow" panose="020B0606020202030204" pitchFamily="34" charset="0"/>
                </a:rPr>
                <a:t>/</a:t>
              </a:r>
              <a:r>
                <a:rPr lang="en-GB" sz="820" dirty="0" err="1">
                  <a:latin typeface="Arial Narrow" panose="020B0606020202030204" pitchFamily="34" charset="0"/>
                </a:rPr>
                <a:t>surdo</a:t>
              </a:r>
              <a:r>
                <a:rPr lang="en-GB" sz="820" dirty="0">
                  <a:latin typeface="Arial Narrow" panose="020B0606020202030204" pitchFamily="34" charset="0"/>
                </a:rPr>
                <a:t>/</a:t>
              </a:r>
              <a:r>
                <a:rPr lang="en-GB" sz="820" dirty="0" err="1">
                  <a:latin typeface="Arial Narrow" panose="020B0606020202030204" pitchFamily="34" charset="0"/>
                </a:rPr>
                <a:t>agogo</a:t>
              </a:r>
              <a:r>
                <a:rPr lang="en-GB" sz="820" dirty="0">
                  <a:latin typeface="Arial Narrow" panose="020B0606020202030204" pitchFamily="34" charset="0"/>
                </a:rPr>
                <a:t>/</a:t>
              </a:r>
              <a:r>
                <a:rPr lang="en-GB" sz="820" dirty="0" err="1">
                  <a:latin typeface="Arial Narrow" panose="020B0606020202030204" pitchFamily="34" charset="0"/>
                </a:rPr>
                <a:t>cuica</a:t>
              </a:r>
              <a:r>
                <a:rPr lang="en-GB" sz="820" dirty="0">
                  <a:latin typeface="Arial Narrow" panose="020B0606020202030204" pitchFamily="34" charset="0"/>
                </a:rPr>
                <a:t>/clave/bouzouki </a:t>
              </a:r>
              <a:r>
                <a:rPr lang="en-GB" sz="820" dirty="0" err="1">
                  <a:latin typeface="Arial Narrow" panose="020B0606020202030204" pitchFamily="34" charset="0"/>
                </a:rPr>
                <a:t>def</a:t>
              </a:r>
              <a:r>
                <a:rPr lang="en-GB" sz="820" dirty="0">
                  <a:latin typeface="Arial Narrow" panose="020B0606020202030204" pitchFamily="34" charset="0"/>
                </a:rPr>
                <a:t>/ </a:t>
              </a:r>
              <a:r>
                <a:rPr lang="en-GB" sz="820" dirty="0" err="1">
                  <a:latin typeface="Arial Narrow" panose="020B0606020202030204" pitchFamily="34" charset="0"/>
                </a:rPr>
                <a:t>doumbek</a:t>
              </a:r>
              <a:r>
                <a:rPr lang="en-GB" sz="820" dirty="0">
                  <a:latin typeface="Arial Narrow" panose="020B0606020202030204" pitchFamily="34" charset="0"/>
                </a:rPr>
                <a:t>/oud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06613A9-F040-B641-8F6B-B7736B0E1A9E}"/>
              </a:ext>
            </a:extLst>
          </p:cNvPr>
          <p:cNvGrpSpPr/>
          <p:nvPr/>
        </p:nvGrpSpPr>
        <p:grpSpPr>
          <a:xfrm>
            <a:off x="6075646" y="941630"/>
            <a:ext cx="2095500" cy="2781301"/>
            <a:chOff x="6829425" y="3905248"/>
            <a:chExt cx="2095500" cy="2781301"/>
          </a:xfrm>
        </p:grpSpPr>
        <p:sp>
          <p:nvSpPr>
            <p:cNvPr id="26" name="Rounded Rectangle 25"/>
            <p:cNvSpPr/>
            <p:nvPr/>
          </p:nvSpPr>
          <p:spPr>
            <a:xfrm>
              <a:off x="6829425" y="3905248"/>
              <a:ext cx="2095500" cy="2781301"/>
            </a:xfrm>
            <a:prstGeom prst="roundRect">
              <a:avLst/>
            </a:prstGeom>
            <a:solidFill>
              <a:srgbClr val="FF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178675" y="3981449"/>
              <a:ext cx="1397000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D</a:t>
              </a:r>
              <a:r>
                <a:rPr lang="en-GB" b="1" dirty="0"/>
                <a:t>YNAMICS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953250" y="4433885"/>
              <a:ext cx="1860233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1200" dirty="0">
                  <a:latin typeface="Arial Narrow" panose="020B0606020202030204" pitchFamily="34" charset="0"/>
                </a:rPr>
                <a:t>Pianissimo</a:t>
              </a:r>
            </a:p>
            <a:p>
              <a:r>
                <a:rPr lang="en-GB" sz="1200" dirty="0">
                  <a:latin typeface="Arial Narrow" panose="020B0606020202030204" pitchFamily="34" charset="0"/>
                </a:rPr>
                <a:t>Piano</a:t>
              </a:r>
            </a:p>
            <a:p>
              <a:r>
                <a:rPr lang="en-GB" sz="1200" dirty="0" err="1">
                  <a:latin typeface="Arial Narrow" panose="020B0606020202030204" pitchFamily="34" charset="0"/>
                </a:rPr>
                <a:t>Mezzopiano</a:t>
              </a:r>
              <a:endParaRPr lang="en-GB" sz="1200" dirty="0">
                <a:latin typeface="Arial Narrow" panose="020B0606020202030204" pitchFamily="34" charset="0"/>
              </a:endParaRPr>
            </a:p>
            <a:p>
              <a:r>
                <a:rPr lang="en-GB" sz="1200" dirty="0" err="1">
                  <a:latin typeface="Arial Narrow" panose="020B0606020202030204" pitchFamily="34" charset="0"/>
                </a:rPr>
                <a:t>Mezzoforte</a:t>
              </a:r>
              <a:endParaRPr lang="en-GB" sz="1200" dirty="0">
                <a:latin typeface="Arial Narrow" panose="020B0606020202030204" pitchFamily="34" charset="0"/>
              </a:endParaRPr>
            </a:p>
            <a:p>
              <a:r>
                <a:rPr lang="en-GB" sz="1200" dirty="0">
                  <a:latin typeface="Arial Narrow" panose="020B0606020202030204" pitchFamily="34" charset="0"/>
                </a:rPr>
                <a:t>Forte</a:t>
              </a:r>
            </a:p>
            <a:p>
              <a:r>
                <a:rPr lang="en-GB" sz="1200" dirty="0">
                  <a:latin typeface="Arial Narrow" panose="020B0606020202030204" pitchFamily="34" charset="0"/>
                </a:rPr>
                <a:t>Fortissimo</a:t>
              </a:r>
            </a:p>
            <a:p>
              <a:r>
                <a:rPr lang="en-GB" sz="1200" dirty="0">
                  <a:latin typeface="Arial Narrow" panose="020B0606020202030204" pitchFamily="34" charset="0"/>
                </a:rPr>
                <a:t>Crescendo</a:t>
              </a:r>
            </a:p>
            <a:p>
              <a:r>
                <a:rPr lang="en-GB" sz="1200" dirty="0">
                  <a:latin typeface="Arial Narrow" panose="020B0606020202030204" pitchFamily="34" charset="0"/>
                </a:rPr>
                <a:t>Diminuendo</a:t>
              </a:r>
            </a:p>
            <a:p>
              <a:r>
                <a:rPr lang="en-GB" sz="1200" dirty="0">
                  <a:latin typeface="Arial Narrow" panose="020B0606020202030204" pitchFamily="34" charset="0"/>
                </a:rPr>
                <a:t>How do the dynamics </a:t>
              </a:r>
              <a:r>
                <a:rPr lang="en-GB" sz="1200" i="1" dirty="0">
                  <a:latin typeface="Arial Narrow" panose="020B0606020202030204" pitchFamily="34" charset="0"/>
                </a:rPr>
                <a:t>change</a:t>
              </a:r>
              <a:r>
                <a:rPr lang="en-GB" sz="1200" dirty="0">
                  <a:latin typeface="Arial Narrow" panose="020B0606020202030204" pitchFamily="34" charset="0"/>
                </a:rPr>
                <a:t>?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282E01D-F2A4-6245-AF37-E069BD8F80A6}"/>
              </a:ext>
            </a:extLst>
          </p:cNvPr>
          <p:cNvGrpSpPr/>
          <p:nvPr/>
        </p:nvGrpSpPr>
        <p:grpSpPr>
          <a:xfrm>
            <a:off x="1353296" y="921069"/>
            <a:ext cx="2095500" cy="2828923"/>
            <a:chOff x="1700212" y="950599"/>
            <a:chExt cx="2095500" cy="2828923"/>
          </a:xfrm>
        </p:grpSpPr>
        <p:sp>
          <p:nvSpPr>
            <p:cNvPr id="11" name="Rounded Rectangle 10"/>
            <p:cNvSpPr/>
            <p:nvPr/>
          </p:nvSpPr>
          <p:spPr>
            <a:xfrm>
              <a:off x="1700212" y="950599"/>
              <a:ext cx="2095500" cy="2828923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054224" y="1041088"/>
              <a:ext cx="1395413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M</a:t>
              </a:r>
              <a:r>
                <a:rPr lang="en-GB" b="1" dirty="0">
                  <a:solidFill>
                    <a:schemeClr val="bg1"/>
                  </a:solidFill>
                </a:rPr>
                <a:t>ELODY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1E0F976-5027-314E-B4A6-18C826F46C4C}"/>
                </a:ext>
              </a:extLst>
            </p:cNvPr>
            <p:cNvSpPr/>
            <p:nvPr/>
          </p:nvSpPr>
          <p:spPr>
            <a:xfrm>
              <a:off x="1822767" y="1479236"/>
              <a:ext cx="1850389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GB" sz="1400" dirty="0">
                <a:latin typeface="Arial Narrow" panose="020B0606020202030204" pitchFamily="34" charset="0"/>
              </a:endParaRPr>
            </a:p>
            <a:p>
              <a:r>
                <a:rPr lang="en-GB" sz="1200" b="1" dirty="0">
                  <a:latin typeface="Arial Narrow" panose="020B0606020202030204" pitchFamily="34" charset="0"/>
                </a:rPr>
                <a:t>Register/tessitura</a:t>
              </a:r>
              <a:r>
                <a:rPr lang="en-GB" sz="1200" dirty="0">
                  <a:latin typeface="Arial Narrow" panose="020B0606020202030204" pitchFamily="34" charset="0"/>
                </a:rPr>
                <a:t> – high or low?</a:t>
              </a:r>
            </a:p>
            <a:p>
              <a:r>
                <a:rPr lang="en-GB" sz="1200" b="1" dirty="0">
                  <a:latin typeface="Arial Narrow" panose="020B0606020202030204" pitchFamily="34" charset="0"/>
                </a:rPr>
                <a:t>Range</a:t>
              </a:r>
              <a:r>
                <a:rPr lang="en-GB" sz="1200" dirty="0">
                  <a:latin typeface="Arial Narrow" panose="020B0606020202030204" pitchFamily="34" charset="0"/>
                </a:rPr>
                <a:t> – wide or narrow?</a:t>
              </a:r>
            </a:p>
            <a:p>
              <a:r>
                <a:rPr lang="en-GB" sz="1200" b="1" dirty="0">
                  <a:latin typeface="Arial Narrow" panose="020B0606020202030204" pitchFamily="34" charset="0"/>
                </a:rPr>
                <a:t>Sequence</a:t>
              </a:r>
              <a:r>
                <a:rPr lang="en-GB" sz="1200" dirty="0">
                  <a:latin typeface="Arial Narrow" panose="020B0606020202030204" pitchFamily="34" charset="0"/>
                </a:rPr>
                <a:t>? Ascending/descending?</a:t>
              </a:r>
            </a:p>
            <a:p>
              <a:r>
                <a:rPr lang="en-GB" sz="1200" b="1" dirty="0" err="1">
                  <a:latin typeface="Arial Narrow" panose="020B0606020202030204" pitchFamily="34" charset="0"/>
                </a:rPr>
                <a:t>Scalic</a:t>
              </a:r>
              <a:r>
                <a:rPr lang="en-GB" sz="1200" dirty="0">
                  <a:latin typeface="Arial Narrow" panose="020B0606020202030204" pitchFamily="34" charset="0"/>
                </a:rPr>
                <a:t> or </a:t>
              </a:r>
              <a:r>
                <a:rPr lang="en-GB" sz="1200" b="1" dirty="0">
                  <a:latin typeface="Arial Narrow" panose="020B0606020202030204" pitchFamily="34" charset="0"/>
                </a:rPr>
                <a:t>broken chord </a:t>
              </a:r>
              <a:r>
                <a:rPr lang="en-GB" sz="1200" dirty="0">
                  <a:latin typeface="Arial Narrow" panose="020B0606020202030204" pitchFamily="34" charset="0"/>
                </a:rPr>
                <a:t>movement?</a:t>
              </a:r>
            </a:p>
            <a:p>
              <a:r>
                <a:rPr lang="en-GB" sz="1200" b="1" dirty="0">
                  <a:latin typeface="Arial Narrow" panose="020B0606020202030204" pitchFamily="34" charset="0"/>
                </a:rPr>
                <a:t>Conjunct</a:t>
              </a:r>
              <a:r>
                <a:rPr lang="en-GB" sz="1200" dirty="0">
                  <a:latin typeface="Arial Narrow" panose="020B0606020202030204" pitchFamily="34" charset="0"/>
                </a:rPr>
                <a:t> or </a:t>
              </a:r>
              <a:r>
                <a:rPr lang="en-GB" sz="1200" b="1" dirty="0" err="1">
                  <a:latin typeface="Arial Narrow" panose="020B0606020202030204" pitchFamily="34" charset="0"/>
                </a:rPr>
                <a:t>disjunct</a:t>
              </a:r>
              <a:r>
                <a:rPr lang="en-GB" sz="1200" dirty="0">
                  <a:latin typeface="Arial Narrow" panose="020B0606020202030204" pitchFamily="34" charset="0"/>
                </a:rPr>
                <a:t>?</a:t>
              </a:r>
            </a:p>
            <a:p>
              <a:r>
                <a:rPr lang="en-GB" sz="1200" b="1" dirty="0">
                  <a:latin typeface="Arial Narrow" panose="020B0606020202030204" pitchFamily="34" charset="0"/>
                </a:rPr>
                <a:t>Ornaments</a:t>
              </a:r>
            </a:p>
            <a:p>
              <a:r>
                <a:rPr lang="en-GB" sz="1200" b="1" dirty="0">
                  <a:latin typeface="Arial Narrow" panose="020B0606020202030204" pitchFamily="34" charset="0"/>
                </a:rPr>
                <a:t>Melodic ostinato</a:t>
              </a:r>
            </a:p>
            <a:p>
              <a:endParaRPr lang="en-GB" sz="900" dirty="0">
                <a:latin typeface="Arial Narrow" panose="020B0606020202030204" pitchFamily="34" charset="0"/>
              </a:endParaRPr>
            </a:p>
            <a:p>
              <a:pPr algn="ctr"/>
              <a:endParaRPr lang="en-GB" sz="9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415FB22-93B9-C841-ABA0-A1012056DDB7}"/>
              </a:ext>
            </a:extLst>
          </p:cNvPr>
          <p:cNvGrpSpPr/>
          <p:nvPr/>
        </p:nvGrpSpPr>
        <p:grpSpPr>
          <a:xfrm>
            <a:off x="8408954" y="952501"/>
            <a:ext cx="2095500" cy="2781301"/>
            <a:chOff x="8353425" y="949640"/>
            <a:chExt cx="2095500" cy="2781301"/>
          </a:xfrm>
        </p:grpSpPr>
        <p:sp>
          <p:nvSpPr>
            <p:cNvPr id="17" name="Rounded Rectangle 16"/>
            <p:cNvSpPr/>
            <p:nvPr/>
          </p:nvSpPr>
          <p:spPr>
            <a:xfrm>
              <a:off x="8353425" y="949640"/>
              <a:ext cx="2095500" cy="2781301"/>
            </a:xfrm>
            <a:prstGeom prst="round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695843" y="1035366"/>
              <a:ext cx="1410665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rgbClr val="FF0000"/>
                  </a:solidFill>
                </a:rPr>
                <a:t>T</a:t>
              </a:r>
              <a:r>
                <a:rPr lang="en-GB" sz="1600" b="1" dirty="0"/>
                <a:t>IME/TEMPO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147DC0E-BEDB-014F-8ABE-83C098438550}"/>
                </a:ext>
              </a:extLst>
            </p:cNvPr>
            <p:cNvSpPr/>
            <p:nvPr/>
          </p:nvSpPr>
          <p:spPr>
            <a:xfrm>
              <a:off x="8524875" y="1462086"/>
              <a:ext cx="1771650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1400" b="1" dirty="0">
                  <a:latin typeface="Arial Narrow" panose="020B0606020202030204" pitchFamily="34" charset="0"/>
                </a:rPr>
                <a:t>Metre</a:t>
              </a:r>
              <a:r>
                <a:rPr lang="en-GB" sz="1400" dirty="0">
                  <a:latin typeface="Arial Narrow" panose="020B0606020202030204" pitchFamily="34" charset="0"/>
                </a:rPr>
                <a:t>: beats in a bar</a:t>
              </a:r>
            </a:p>
            <a:p>
              <a:r>
                <a:rPr lang="en-GB" sz="1400" b="1" dirty="0">
                  <a:latin typeface="Arial Narrow" panose="020B0606020202030204" pitchFamily="34" charset="0"/>
                </a:rPr>
                <a:t>Simple metre</a:t>
              </a:r>
              <a:r>
                <a:rPr lang="en-GB" sz="1400" dirty="0">
                  <a:latin typeface="Arial Narrow" panose="020B0606020202030204" pitchFamily="34" charset="0"/>
                </a:rPr>
                <a:t>: 2/4, 3/4, 4/4, 5/4</a:t>
              </a:r>
            </a:p>
            <a:p>
              <a:r>
                <a:rPr lang="en-GB" sz="1400" b="1" dirty="0">
                  <a:latin typeface="Arial Narrow" panose="020B0606020202030204" pitchFamily="34" charset="0"/>
                </a:rPr>
                <a:t>Compound metre</a:t>
              </a:r>
              <a:r>
                <a:rPr lang="en-GB" sz="1400" dirty="0">
                  <a:latin typeface="Arial Narrow" panose="020B0606020202030204" pitchFamily="34" charset="0"/>
                </a:rPr>
                <a:t>: 6/8, 12/8</a:t>
              </a:r>
            </a:p>
            <a:p>
              <a:r>
                <a:rPr lang="en-GB" sz="1400" b="1" dirty="0">
                  <a:latin typeface="Arial Narrow" panose="020B0606020202030204" pitchFamily="34" charset="0"/>
                </a:rPr>
                <a:t>Tempo</a:t>
              </a:r>
              <a:r>
                <a:rPr lang="en-GB" sz="1400" dirty="0">
                  <a:latin typeface="Arial Narrow" panose="020B0606020202030204" pitchFamily="34" charset="0"/>
                </a:rPr>
                <a:t>: fast or slow?</a:t>
              </a:r>
            </a:p>
            <a:p>
              <a:r>
                <a:rPr lang="en-GB" sz="1400" b="1" dirty="0" err="1">
                  <a:latin typeface="Arial Narrow" panose="020B0606020202030204" pitchFamily="34" charset="0"/>
                </a:rPr>
                <a:t>Accellerando</a:t>
              </a:r>
              <a:r>
                <a:rPr lang="en-GB" sz="1400" b="1" dirty="0">
                  <a:latin typeface="Arial Narrow" panose="020B0606020202030204" pitchFamily="34" charset="0"/>
                </a:rPr>
                <a:t>/ </a:t>
              </a:r>
              <a:r>
                <a:rPr lang="en-GB" sz="1400" b="1" dirty="0" err="1">
                  <a:latin typeface="Arial Narrow" panose="020B0606020202030204" pitchFamily="34" charset="0"/>
                </a:rPr>
                <a:t>rallentando</a:t>
              </a:r>
              <a:endParaRPr lang="en-GB" sz="1400" b="1" dirty="0">
                <a:latin typeface="Arial Narrow" panose="020B0606020202030204" pitchFamily="34" charset="0"/>
              </a:endParaRPr>
            </a:p>
            <a:p>
              <a:r>
                <a:rPr lang="en-GB" sz="1400" b="1" dirty="0">
                  <a:latin typeface="Arial Narrow" panose="020B0606020202030204" pitchFamily="34" charset="0"/>
                </a:rPr>
                <a:t>Rubato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75A53CD-713B-BD43-BD14-A93563221A86}"/>
              </a:ext>
            </a:extLst>
          </p:cNvPr>
          <p:cNvGrpSpPr/>
          <p:nvPr/>
        </p:nvGrpSpPr>
        <p:grpSpPr>
          <a:xfrm>
            <a:off x="2658188" y="3864290"/>
            <a:ext cx="2095500" cy="2828923"/>
            <a:chOff x="2538849" y="3874396"/>
            <a:chExt cx="2095500" cy="2828923"/>
          </a:xfrm>
        </p:grpSpPr>
        <p:sp>
          <p:nvSpPr>
            <p:cNvPr id="8" name="Rounded Rectangle 7"/>
            <p:cNvSpPr/>
            <p:nvPr/>
          </p:nvSpPr>
          <p:spPr>
            <a:xfrm>
              <a:off x="2538849" y="3874396"/>
              <a:ext cx="2095500" cy="2828923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816239" y="3947161"/>
              <a:ext cx="1433512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H</a:t>
              </a:r>
              <a:r>
                <a:rPr lang="en-GB" b="1" dirty="0"/>
                <a:t>ARMONY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800FBAF-D380-E34E-A3CC-E09AF2C40C97}"/>
                </a:ext>
              </a:extLst>
            </p:cNvPr>
            <p:cNvSpPr/>
            <p:nvPr/>
          </p:nvSpPr>
          <p:spPr>
            <a:xfrm>
              <a:off x="2661404" y="4400551"/>
              <a:ext cx="1824143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950" b="1" dirty="0">
                  <a:latin typeface="Arial Narrow" panose="020B0606020202030204" pitchFamily="34" charset="0"/>
                </a:rPr>
                <a:t>Major/minor</a:t>
              </a:r>
              <a:r>
                <a:rPr lang="en-GB" sz="950" dirty="0">
                  <a:latin typeface="Arial Narrow" panose="020B0606020202030204" pitchFamily="34" charset="0"/>
                </a:rPr>
                <a:t>?</a:t>
              </a:r>
            </a:p>
            <a:p>
              <a:r>
                <a:rPr lang="en-GB" sz="950" b="1" dirty="0">
                  <a:latin typeface="Arial Narrow" panose="020B0606020202030204" pitchFamily="34" charset="0"/>
                </a:rPr>
                <a:t>Diatonic/chromatic</a:t>
              </a:r>
              <a:r>
                <a:rPr lang="en-GB" sz="950" dirty="0">
                  <a:latin typeface="Arial Narrow" panose="020B0606020202030204" pitchFamily="34" charset="0"/>
                </a:rPr>
                <a:t>?</a:t>
              </a:r>
            </a:p>
            <a:p>
              <a:r>
                <a:rPr lang="en-GB" sz="950" b="1" dirty="0">
                  <a:latin typeface="Arial Narrow" panose="020B0606020202030204" pitchFamily="34" charset="0"/>
                </a:rPr>
                <a:t>Consonant/dissonant</a:t>
              </a:r>
              <a:r>
                <a:rPr lang="en-GB" sz="950" dirty="0">
                  <a:latin typeface="Arial Narrow" panose="020B0606020202030204" pitchFamily="34" charset="0"/>
                </a:rPr>
                <a:t>?</a:t>
              </a:r>
            </a:p>
            <a:p>
              <a:r>
                <a:rPr lang="en-GB" sz="950" b="1" dirty="0">
                  <a:latin typeface="Arial Narrow" panose="020B0606020202030204" pitchFamily="34" charset="0"/>
                </a:rPr>
                <a:t>Modulations</a:t>
              </a:r>
              <a:r>
                <a:rPr lang="en-GB" sz="950" dirty="0">
                  <a:latin typeface="Arial Narrow" panose="020B0606020202030204" pitchFamily="34" charset="0"/>
                </a:rPr>
                <a:t>?</a:t>
              </a:r>
            </a:p>
            <a:p>
              <a:r>
                <a:rPr lang="en-GB" sz="950" b="1" dirty="0">
                  <a:latin typeface="Arial Narrow" panose="020B0606020202030204" pitchFamily="34" charset="0"/>
                </a:rPr>
                <a:t>Cadences</a:t>
              </a:r>
              <a:r>
                <a:rPr lang="en-GB" sz="950" dirty="0">
                  <a:latin typeface="Arial Narrow" panose="020B0606020202030204" pitchFamily="34" charset="0"/>
                </a:rPr>
                <a:t>: perfect/imperfect plagal/interrupted</a:t>
              </a:r>
            </a:p>
            <a:p>
              <a:r>
                <a:rPr lang="en-GB" sz="950" b="1" dirty="0">
                  <a:latin typeface="Arial Narrow" panose="020B0606020202030204" pitchFamily="34" charset="0"/>
                </a:rPr>
                <a:t>Harmonic rhythm</a:t>
              </a:r>
              <a:r>
                <a:rPr lang="en-GB" sz="950" dirty="0">
                  <a:latin typeface="Arial Narrow" panose="020B0606020202030204" pitchFamily="34" charset="0"/>
                </a:rPr>
                <a:t>: how often chords change</a:t>
              </a:r>
            </a:p>
            <a:p>
              <a:r>
                <a:rPr lang="en-GB" sz="950" b="1" dirty="0">
                  <a:latin typeface="Arial Narrow" panose="020B0606020202030204" pitchFamily="34" charset="0"/>
                </a:rPr>
                <a:t>Drone/pedal note</a:t>
              </a:r>
            </a:p>
            <a:p>
              <a:r>
                <a:rPr lang="en-GB" sz="950" b="1" dirty="0">
                  <a:latin typeface="Arial Narrow" panose="020B0606020202030204" pitchFamily="34" charset="0"/>
                </a:rPr>
                <a:t>Atonal</a:t>
              </a:r>
              <a:r>
                <a:rPr lang="en-GB" sz="950" dirty="0">
                  <a:latin typeface="Arial Narrow" panose="020B0606020202030204" pitchFamily="34" charset="0"/>
                </a:rPr>
                <a:t>: music with no key/tonal centre, usually sounds v </a:t>
              </a:r>
              <a:r>
                <a:rPr lang="en-GB" sz="950" dirty="0" err="1">
                  <a:latin typeface="Arial Narrow" panose="020B0606020202030204" pitchFamily="34" charset="0"/>
                </a:rPr>
                <a:t>clashy</a:t>
              </a:r>
              <a:endParaRPr lang="en-GB" sz="950" dirty="0">
                <a:latin typeface="Arial Narrow" panose="020B0606020202030204" pitchFamily="34" charset="0"/>
              </a:endParaRPr>
            </a:p>
            <a:p>
              <a:r>
                <a:rPr lang="en-GB" sz="950" b="1" dirty="0">
                  <a:latin typeface="Arial Narrow" panose="020B0606020202030204" pitchFamily="34" charset="0"/>
                </a:rPr>
                <a:t>Modal</a:t>
              </a:r>
              <a:r>
                <a:rPr lang="en-GB" sz="950" dirty="0">
                  <a:latin typeface="Arial Narrow" panose="020B0606020202030204" pitchFamily="34" charset="0"/>
                </a:rPr>
                <a:t>: based on a scale of specific tone/semitone gaps. Often heard in folk/eastern music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163DCEF-8A15-9F48-8049-AFCEC50C2E50}"/>
              </a:ext>
            </a:extLst>
          </p:cNvPr>
          <p:cNvGrpSpPr/>
          <p:nvPr/>
        </p:nvGrpSpPr>
        <p:grpSpPr>
          <a:xfrm>
            <a:off x="7475050" y="3846197"/>
            <a:ext cx="2095500" cy="2781301"/>
            <a:chOff x="7244546" y="3896545"/>
            <a:chExt cx="2095500" cy="2781301"/>
          </a:xfrm>
        </p:grpSpPr>
        <p:sp>
          <p:nvSpPr>
            <p:cNvPr id="23" name="Rounded Rectangle 22"/>
            <p:cNvSpPr/>
            <p:nvPr/>
          </p:nvSpPr>
          <p:spPr>
            <a:xfrm>
              <a:off x="7244546" y="3896545"/>
              <a:ext cx="2095500" cy="2781301"/>
            </a:xfrm>
            <a:prstGeom prst="roundRect">
              <a:avLst/>
            </a:prstGeom>
            <a:solidFill>
              <a:srgbClr val="FF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601268" y="3986211"/>
              <a:ext cx="1395413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R</a:t>
              </a:r>
              <a:r>
                <a:rPr lang="en-GB" b="1" dirty="0"/>
                <a:t>HYTHM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86D851D-F326-0B4F-A744-4779000C7D37}"/>
                </a:ext>
              </a:extLst>
            </p:cNvPr>
            <p:cNvSpPr/>
            <p:nvPr/>
          </p:nvSpPr>
          <p:spPr>
            <a:xfrm>
              <a:off x="7380605" y="4410078"/>
              <a:ext cx="1850389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1100" b="1" dirty="0">
                  <a:latin typeface="Arial Narrow" panose="020B0606020202030204" pitchFamily="34" charset="0"/>
                </a:rPr>
                <a:t>Duration</a:t>
              </a:r>
              <a:r>
                <a:rPr lang="en-GB" sz="1100" dirty="0">
                  <a:latin typeface="Arial Narrow" panose="020B0606020202030204" pitchFamily="34" charset="0"/>
                </a:rPr>
                <a:t>: long or short notes?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Even</a:t>
              </a:r>
              <a:r>
                <a:rPr lang="en-GB" sz="1100" dirty="0">
                  <a:latin typeface="Arial Narrow" panose="020B0606020202030204" pitchFamily="34" charset="0"/>
                </a:rPr>
                <a:t> or </a:t>
              </a:r>
              <a:r>
                <a:rPr lang="en-GB" sz="1100" b="1" dirty="0">
                  <a:latin typeface="Arial Narrow" panose="020B0606020202030204" pitchFamily="34" charset="0"/>
                </a:rPr>
                <a:t>uneven</a:t>
              </a:r>
              <a:r>
                <a:rPr lang="en-GB" sz="1100" dirty="0">
                  <a:latin typeface="Arial Narrow" panose="020B0606020202030204" pitchFamily="34" charset="0"/>
                </a:rPr>
                <a:t> rhythms?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Dotted</a:t>
              </a:r>
              <a:r>
                <a:rPr lang="en-GB" sz="1100" dirty="0">
                  <a:latin typeface="Arial Narrow" panose="020B0606020202030204" pitchFamily="34" charset="0"/>
                </a:rPr>
                <a:t> rhythms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Triplets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Syncopation</a:t>
              </a:r>
            </a:p>
            <a:p>
              <a:r>
                <a:rPr lang="en-GB" sz="1100" b="1" dirty="0" err="1">
                  <a:latin typeface="Arial Narrow" panose="020B0606020202030204" pitchFamily="34" charset="0"/>
                </a:rPr>
                <a:t>Chaal</a:t>
              </a:r>
              <a:r>
                <a:rPr lang="en-GB" sz="1100" b="1" dirty="0">
                  <a:latin typeface="Arial Narrow" panose="020B0606020202030204" pitchFamily="34" charset="0"/>
                </a:rPr>
                <a:t>/son</a:t>
              </a:r>
              <a:r>
                <a:rPr lang="en-GB" sz="1100" dirty="0">
                  <a:latin typeface="Arial Narrow" panose="020B0606020202030204" pitchFamily="34" charset="0"/>
                </a:rPr>
                <a:t> </a:t>
              </a:r>
              <a:r>
                <a:rPr lang="en-GB" sz="1100" b="1" dirty="0">
                  <a:latin typeface="Arial Narrow" panose="020B0606020202030204" pitchFamily="34" charset="0"/>
                </a:rPr>
                <a:t>clave/</a:t>
              </a:r>
              <a:r>
                <a:rPr lang="en-GB" sz="1100" b="1" dirty="0" err="1">
                  <a:latin typeface="Arial Narrow" panose="020B0606020202030204" pitchFamily="34" charset="0"/>
                </a:rPr>
                <a:t>maqsum</a:t>
              </a:r>
              <a:endParaRPr lang="en-GB" sz="1100" b="1" dirty="0">
                <a:latin typeface="Arial Narrow" panose="020B0606020202030204" pitchFamily="34" charset="0"/>
              </a:endParaRP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Cross-rhythm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Polyrhythm</a:t>
              </a:r>
            </a:p>
            <a:p>
              <a:r>
                <a:rPr lang="en-GB" sz="1100" dirty="0">
                  <a:latin typeface="Arial Narrow" panose="020B0606020202030204" pitchFamily="34" charset="0"/>
                </a:rPr>
                <a:t>On a particular beat of the bar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Rests/pauses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Rhythmic ostinato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C66273F-422D-FC4C-9AAD-FE4D9804DA22}"/>
              </a:ext>
            </a:extLst>
          </p:cNvPr>
          <p:cNvGrpSpPr/>
          <p:nvPr/>
        </p:nvGrpSpPr>
        <p:grpSpPr>
          <a:xfrm>
            <a:off x="275562" y="3857627"/>
            <a:ext cx="2095500" cy="2828923"/>
            <a:chOff x="307671" y="3846197"/>
            <a:chExt cx="2095500" cy="2828923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193E1434-AEEC-8B4D-8991-5274130B3716}"/>
                </a:ext>
              </a:extLst>
            </p:cNvPr>
            <p:cNvSpPr/>
            <p:nvPr/>
          </p:nvSpPr>
          <p:spPr>
            <a:xfrm>
              <a:off x="307671" y="3846197"/>
              <a:ext cx="2095500" cy="2828923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2F14BCC-C7EC-9E46-84A1-A68099983C7E}"/>
                </a:ext>
              </a:extLst>
            </p:cNvPr>
            <p:cNvSpPr/>
            <p:nvPr/>
          </p:nvSpPr>
          <p:spPr>
            <a:xfrm>
              <a:off x="661683" y="3936686"/>
              <a:ext cx="1395413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S</a:t>
              </a:r>
              <a:r>
                <a:rPr lang="en-GB" b="1" dirty="0">
                  <a:solidFill>
                    <a:schemeClr val="bg1"/>
                  </a:solidFill>
                </a:rPr>
                <a:t>TRUCTURE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626FFA8-EA61-404D-8B6F-18E03911362A}"/>
                </a:ext>
              </a:extLst>
            </p:cNvPr>
            <p:cNvSpPr/>
            <p:nvPr/>
          </p:nvSpPr>
          <p:spPr>
            <a:xfrm>
              <a:off x="445051" y="4375785"/>
              <a:ext cx="1824143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1100" dirty="0">
                  <a:latin typeface="Arial Narrow" panose="020B0606020202030204" pitchFamily="34" charset="0"/>
                </a:rPr>
                <a:t>How many sections/what order </a:t>
              </a:r>
            </a:p>
            <a:p>
              <a:r>
                <a:rPr lang="en-GB" sz="1100" dirty="0">
                  <a:latin typeface="Arial Narrow" panose="020B0606020202030204" pitchFamily="34" charset="0"/>
                </a:rPr>
                <a:t>Which sections are the same 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Binary form</a:t>
              </a:r>
              <a:r>
                <a:rPr lang="en-GB" sz="1100" dirty="0">
                  <a:latin typeface="Arial Narrow" panose="020B0606020202030204" pitchFamily="34" charset="0"/>
                </a:rPr>
                <a:t>: AB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Ternary form</a:t>
              </a:r>
              <a:r>
                <a:rPr lang="en-GB" sz="1100" dirty="0">
                  <a:latin typeface="Arial Narrow" panose="020B0606020202030204" pitchFamily="34" charset="0"/>
                </a:rPr>
                <a:t>: ABA</a:t>
              </a:r>
            </a:p>
            <a:p>
              <a:r>
                <a:rPr lang="en-GB" sz="1100" b="1" dirty="0" err="1">
                  <a:latin typeface="Arial Narrow" panose="020B0606020202030204" pitchFamily="34" charset="0"/>
                </a:rPr>
                <a:t>Ritornello</a:t>
              </a:r>
              <a:r>
                <a:rPr lang="en-GB" sz="1100" b="1" dirty="0">
                  <a:latin typeface="Arial Narrow" panose="020B0606020202030204" pitchFamily="34" charset="0"/>
                </a:rPr>
                <a:t> form: </a:t>
              </a:r>
              <a:r>
                <a:rPr lang="en-GB" sz="1100" dirty="0" err="1">
                  <a:latin typeface="Arial Narrow" panose="020B0606020202030204" pitchFamily="34" charset="0"/>
                </a:rPr>
                <a:t>ritornello</a:t>
              </a:r>
              <a:r>
                <a:rPr lang="en-GB" sz="1100" dirty="0">
                  <a:latin typeface="Arial Narrow" panose="020B0606020202030204" pitchFamily="34" charset="0"/>
                </a:rPr>
                <a:t> and episodes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Rondo form: </a:t>
              </a:r>
              <a:r>
                <a:rPr lang="en-GB" sz="1100" dirty="0">
                  <a:latin typeface="Arial Narrow" panose="020B0606020202030204" pitchFamily="34" charset="0"/>
                </a:rPr>
                <a:t>ABACADA etc</a:t>
              </a:r>
              <a:endParaRPr lang="en-GB" sz="1100" b="1" dirty="0">
                <a:latin typeface="Arial Narrow" panose="020B0606020202030204" pitchFamily="34" charset="0"/>
              </a:endParaRP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Sonata form</a:t>
              </a:r>
              <a:r>
                <a:rPr lang="en-GB" sz="1100" dirty="0">
                  <a:latin typeface="Arial Narrow" panose="020B0606020202030204" pitchFamily="34" charset="0"/>
                </a:rPr>
                <a:t>: exposition/ development/recapitulation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12-bar blues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Pop song </a:t>
              </a:r>
              <a:r>
                <a:rPr lang="en-GB" sz="1100" dirty="0">
                  <a:latin typeface="Arial Narrow" panose="020B0606020202030204" pitchFamily="34" charset="0"/>
                </a:rPr>
                <a:t>structure: intro/verse/chorus/bridge/ outro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6641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</TotalTime>
  <Words>425</Words>
  <Application>Microsoft Macintosh PowerPoint</Application>
  <PresentationFormat>Widescreen</PresentationFormat>
  <Paragraphs>88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Narrow</vt:lpstr>
      <vt:lpstr>Berlin Sans FB Demi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Werry J Miss</dc:creator>
  <cp:lastModifiedBy>Werry J Miss</cp:lastModifiedBy>
  <cp:revision>12</cp:revision>
  <dcterms:created xsi:type="dcterms:W3CDTF">2018-05-21T11:40:31Z</dcterms:created>
  <dcterms:modified xsi:type="dcterms:W3CDTF">2018-07-30T10:35:18Z</dcterms:modified>
</cp:coreProperties>
</file>