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4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147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931C4-E4E9-45E5-8DA3-142CB362641D}" type="datetimeFigureOut">
              <a:rPr lang="en-GB" smtClean="0"/>
              <a:t>22/07/2019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05F10-D672-48E3-8653-35B07F090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6072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931C4-E4E9-45E5-8DA3-142CB362641D}" type="datetimeFigureOut">
              <a:rPr lang="en-GB" smtClean="0"/>
              <a:t>22/07/2019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05F10-D672-48E3-8653-35B07F090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4624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931C4-E4E9-45E5-8DA3-142CB362641D}" type="datetimeFigureOut">
              <a:rPr lang="en-GB" smtClean="0"/>
              <a:t>22/07/2019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05F10-D672-48E3-8653-35B07F090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95071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931C4-E4E9-45E5-8DA3-142CB362641D}" type="datetimeFigureOut">
              <a:rPr lang="en-GB" smtClean="0"/>
              <a:t>22/07/2019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05F10-D672-48E3-8653-35B07F090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38587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931C4-E4E9-45E5-8DA3-142CB362641D}" type="datetimeFigureOut">
              <a:rPr lang="en-GB" smtClean="0"/>
              <a:t>22/07/2019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05F10-D672-48E3-8653-35B07F090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4942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931C4-E4E9-45E5-8DA3-142CB362641D}" type="datetimeFigureOut">
              <a:rPr lang="en-GB" smtClean="0"/>
              <a:t>22/07/2019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05F10-D672-48E3-8653-35B07F090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4010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931C4-E4E9-45E5-8DA3-142CB362641D}" type="datetimeFigureOut">
              <a:rPr lang="en-GB" smtClean="0"/>
              <a:t>22/07/2019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05F10-D672-48E3-8653-35B07F090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1566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931C4-E4E9-45E5-8DA3-142CB362641D}" type="datetimeFigureOut">
              <a:rPr lang="en-GB" smtClean="0"/>
              <a:t>22/07/2019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05F10-D672-48E3-8653-35B07F090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35920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931C4-E4E9-45E5-8DA3-142CB362641D}" type="datetimeFigureOut">
              <a:rPr lang="en-GB" smtClean="0"/>
              <a:t>22/07/2019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05F10-D672-48E3-8653-35B07F090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75897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931C4-E4E9-45E5-8DA3-142CB362641D}" type="datetimeFigureOut">
              <a:rPr lang="en-GB" smtClean="0"/>
              <a:t>22/07/2019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05F10-D672-48E3-8653-35B07F090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57932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931C4-E4E9-45E5-8DA3-142CB362641D}" type="datetimeFigureOut">
              <a:rPr lang="en-GB" smtClean="0"/>
              <a:t>22/07/2019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05F10-D672-48E3-8653-35B07F090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0768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2931C4-E4E9-45E5-8DA3-142CB362641D}" type="datetimeFigureOut">
              <a:rPr lang="en-GB" smtClean="0"/>
              <a:t>22/07/2019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E05F10-D672-48E3-8653-35B07F090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3012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ounded Rectangle 25"/>
          <p:cNvSpPr/>
          <p:nvPr/>
        </p:nvSpPr>
        <p:spPr>
          <a:xfrm>
            <a:off x="177885" y="218818"/>
            <a:ext cx="4834031" cy="505082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latin typeface="Trebuchet MS" panose="020B0603020202020204" pitchFamily="34" charset="0"/>
              </a:rPr>
              <a:t>Musical knowledge 6: Hamilton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77885" y="801675"/>
            <a:ext cx="3303861" cy="400307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latin typeface="Trebuchet MS" panose="020B0603020202020204" pitchFamily="34" charset="0"/>
              </a:rPr>
              <a:t>Definitions and theory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B92C05E-D90A-9B42-9843-A79AE579FC00}"/>
              </a:ext>
            </a:extLst>
          </p:cNvPr>
          <p:cNvSpPr txBox="1"/>
          <p:nvPr/>
        </p:nvSpPr>
        <p:spPr>
          <a:xfrm>
            <a:off x="177885" y="4263780"/>
            <a:ext cx="726217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1600" b="1" dirty="0"/>
              <a:t>Texture </a:t>
            </a:r>
            <a:r>
              <a:rPr lang="en-US" sz="1600" dirty="0"/>
              <a:t>= how many thing are going on at once</a:t>
            </a:r>
          </a:p>
          <a:p>
            <a:pPr marL="342900" indent="-342900">
              <a:buAutoNum type="arabicPeriod"/>
            </a:pPr>
            <a:r>
              <a:rPr lang="en-US" sz="1600" b="1" dirty="0"/>
              <a:t>Articulation </a:t>
            </a:r>
            <a:r>
              <a:rPr lang="en-US" sz="1600" dirty="0"/>
              <a:t>= </a:t>
            </a:r>
            <a:r>
              <a:rPr lang="en-US" sz="1600" i="1" dirty="0"/>
              <a:t>how</a:t>
            </a:r>
            <a:r>
              <a:rPr lang="en-US" sz="1600" dirty="0"/>
              <a:t> the notes/chords are played</a:t>
            </a:r>
            <a:endParaRPr lang="en-US" sz="1600" b="1" dirty="0"/>
          </a:p>
          <a:p>
            <a:pPr marL="342900" indent="-342900">
              <a:buAutoNum type="arabicPeriod"/>
            </a:pPr>
            <a:r>
              <a:rPr lang="en-US" sz="1600" b="1" dirty="0"/>
              <a:t>Sustained chords</a:t>
            </a:r>
            <a:r>
              <a:rPr lang="en-US" sz="1600" dirty="0"/>
              <a:t> = each chord played once, held</a:t>
            </a:r>
          </a:p>
          <a:p>
            <a:pPr marL="342900" indent="-342900">
              <a:buAutoNum type="arabicPeriod"/>
            </a:pPr>
            <a:r>
              <a:rPr lang="en-US" sz="1600" b="1" dirty="0"/>
              <a:t>Repeated chords </a:t>
            </a:r>
            <a:r>
              <a:rPr lang="en-US" sz="1600" dirty="0"/>
              <a:t>= each chord played multiple times</a:t>
            </a:r>
          </a:p>
          <a:p>
            <a:pPr marL="342900" indent="-342900">
              <a:buAutoNum type="arabicPeriod"/>
            </a:pPr>
            <a:r>
              <a:rPr lang="en-US" sz="1600" b="1" dirty="0"/>
              <a:t>Stab chords </a:t>
            </a:r>
            <a:r>
              <a:rPr lang="en-US" sz="1600" dirty="0"/>
              <a:t>= single, short, accented chords followed by a rest</a:t>
            </a:r>
          </a:p>
          <a:p>
            <a:pPr marL="342900" indent="-342900">
              <a:buAutoNum type="arabicPeriod"/>
            </a:pPr>
            <a:r>
              <a:rPr lang="en-US" sz="1600" b="1" dirty="0"/>
              <a:t>Inversion </a:t>
            </a:r>
            <a:r>
              <a:rPr lang="en-US" sz="1600" dirty="0"/>
              <a:t>= when the chord notes are shuffled</a:t>
            </a:r>
          </a:p>
          <a:p>
            <a:pPr marL="342900" indent="-342900">
              <a:buAutoNum type="arabicPeriod"/>
            </a:pPr>
            <a:r>
              <a:rPr lang="en-US" sz="1600" b="1" dirty="0"/>
              <a:t>Internal rhyme </a:t>
            </a:r>
            <a:r>
              <a:rPr lang="en-US" sz="1600" dirty="0"/>
              <a:t>= when rhymes come </a:t>
            </a:r>
            <a:r>
              <a:rPr lang="en-US" sz="1600" i="1" dirty="0"/>
              <a:t>during</a:t>
            </a:r>
            <a:r>
              <a:rPr lang="en-US" sz="1600" dirty="0"/>
              <a:t> lines (not just at the end of lines)</a:t>
            </a:r>
          </a:p>
          <a:p>
            <a:pPr marL="342900" indent="-342900">
              <a:buAutoNum type="arabicPeriod"/>
            </a:pPr>
            <a:r>
              <a:rPr lang="en-US" sz="1600" b="1" dirty="0"/>
              <a:t>Harmonic rhythm </a:t>
            </a:r>
            <a:r>
              <a:rPr lang="en-US" sz="1600" dirty="0"/>
              <a:t>= how often chords change (i.e. once or twice </a:t>
            </a:r>
            <a:r>
              <a:rPr lang="en-US" sz="1600"/>
              <a:t>per bar)</a:t>
            </a:r>
            <a:endParaRPr lang="en-US" sz="1600" b="1" dirty="0"/>
          </a:p>
        </p:txBody>
      </p:sp>
      <p:pic>
        <p:nvPicPr>
          <p:cNvPr id="119" name="Picture 118" descr="A picture containing music&#10;&#10;Description automatically generated">
            <a:extLst>
              <a:ext uri="{FF2B5EF4-FFF2-40B4-BE49-F238E27FC236}">
                <a16:creationId xmlns:a16="http://schemas.microsoft.com/office/drawing/2014/main" id="{B6DE9A98-0802-F14B-BF13-E58EC7EA3F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42" y="1303118"/>
            <a:ext cx="8948673" cy="1697721"/>
          </a:xfrm>
          <a:prstGeom prst="rect">
            <a:avLst/>
          </a:prstGeom>
        </p:spPr>
      </p:pic>
      <p:sp>
        <p:nvSpPr>
          <p:cNvPr id="120" name="Up Arrow Callout 119">
            <a:extLst>
              <a:ext uri="{FF2B5EF4-FFF2-40B4-BE49-F238E27FC236}">
                <a16:creationId xmlns:a16="http://schemas.microsoft.com/office/drawing/2014/main" id="{DC746878-61FD-D34C-895B-BB631BC9E3DB}"/>
              </a:ext>
            </a:extLst>
          </p:cNvPr>
          <p:cNvSpPr/>
          <p:nvPr/>
        </p:nvSpPr>
        <p:spPr>
          <a:xfrm>
            <a:off x="101542" y="2813807"/>
            <a:ext cx="1359877" cy="1336161"/>
          </a:xfrm>
          <a:prstGeom prst="upArrowCallou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‘m’ = minor  </a:t>
            </a:r>
            <a:r>
              <a:rPr lang="en-US" dirty="0"/>
              <a:t>(no ‘m’ = major)</a:t>
            </a:r>
          </a:p>
        </p:txBody>
      </p:sp>
      <p:sp>
        <p:nvSpPr>
          <p:cNvPr id="121" name="Up Arrow Callout 120">
            <a:extLst>
              <a:ext uri="{FF2B5EF4-FFF2-40B4-BE49-F238E27FC236}">
                <a16:creationId xmlns:a16="http://schemas.microsoft.com/office/drawing/2014/main" id="{5D193628-5FBA-B64D-8E66-912B891525D5}"/>
              </a:ext>
            </a:extLst>
          </p:cNvPr>
          <p:cNvSpPr/>
          <p:nvPr/>
        </p:nvSpPr>
        <p:spPr>
          <a:xfrm>
            <a:off x="1914961" y="2845827"/>
            <a:ext cx="1359877" cy="1336161"/>
          </a:xfrm>
          <a:prstGeom prst="upArrowCallou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7 = </a:t>
            </a:r>
            <a:r>
              <a:rPr lang="en-US" dirty="0"/>
              <a:t>added note a 7</a:t>
            </a:r>
            <a:r>
              <a:rPr lang="en-US" baseline="30000" dirty="0"/>
              <a:t>th</a:t>
            </a:r>
            <a:r>
              <a:rPr lang="en-US" dirty="0"/>
              <a:t> above root</a:t>
            </a:r>
          </a:p>
        </p:txBody>
      </p:sp>
      <p:sp>
        <p:nvSpPr>
          <p:cNvPr id="122" name="Up Arrow Callout 121">
            <a:extLst>
              <a:ext uri="{FF2B5EF4-FFF2-40B4-BE49-F238E27FC236}">
                <a16:creationId xmlns:a16="http://schemas.microsoft.com/office/drawing/2014/main" id="{DDF16382-F5C2-504A-A57F-4591BC8C3847}"/>
              </a:ext>
            </a:extLst>
          </p:cNvPr>
          <p:cNvSpPr/>
          <p:nvPr/>
        </p:nvSpPr>
        <p:spPr>
          <a:xfrm>
            <a:off x="6080178" y="2845826"/>
            <a:ext cx="1359877" cy="1336161"/>
          </a:xfrm>
          <a:prstGeom prst="upArrowCallou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/>
              <a:t>sus</a:t>
            </a:r>
            <a:r>
              <a:rPr lang="en-US" b="1" dirty="0"/>
              <a:t> = </a:t>
            </a:r>
            <a:r>
              <a:rPr lang="en-US" dirty="0"/>
              <a:t>suspended note</a:t>
            </a:r>
          </a:p>
        </p:txBody>
      </p:sp>
      <p:sp>
        <p:nvSpPr>
          <p:cNvPr id="123" name="Up Arrow Callout 122">
            <a:extLst>
              <a:ext uri="{FF2B5EF4-FFF2-40B4-BE49-F238E27FC236}">
                <a16:creationId xmlns:a16="http://schemas.microsoft.com/office/drawing/2014/main" id="{DB9B6318-08D1-3F4F-9AB2-9E9148B7E4A0}"/>
              </a:ext>
            </a:extLst>
          </p:cNvPr>
          <p:cNvSpPr/>
          <p:nvPr/>
        </p:nvSpPr>
        <p:spPr>
          <a:xfrm>
            <a:off x="7674958" y="2881595"/>
            <a:ext cx="1359877" cy="2182774"/>
          </a:xfrm>
          <a:prstGeom prst="upArrowCallou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F# chord with A# in the bass: say ‘F# over A#’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7945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430</TotalTime>
  <Words>142</Words>
  <Application>Microsoft Macintosh PowerPoint</Application>
  <PresentationFormat>On-screen Show (4:3)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Trebuchet MS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Werry J Miss</dc:creator>
  <cp:lastModifiedBy>Werry J Miss</cp:lastModifiedBy>
  <cp:revision>31</cp:revision>
  <dcterms:created xsi:type="dcterms:W3CDTF">2019-07-10T11:16:42Z</dcterms:created>
  <dcterms:modified xsi:type="dcterms:W3CDTF">2019-07-22T14:40:40Z</dcterms:modified>
</cp:coreProperties>
</file>