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4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07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62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507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858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94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010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566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59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589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793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768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01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177885" y="218818"/>
            <a:ext cx="4834031" cy="50508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Trebuchet MS" panose="020B0603020202020204" pitchFamily="34" charset="0"/>
              </a:rPr>
              <a:t>Musical knowledge 5: blues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77885" y="801675"/>
            <a:ext cx="3303861" cy="40030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Trebuchet MS" panose="020B0603020202020204" pitchFamily="34" charset="0"/>
              </a:rPr>
              <a:t>Definitions and theory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158377" y="196734"/>
            <a:ext cx="3610479" cy="40030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Trebuchet MS" panose="020B0603020202020204" pitchFamily="34" charset="0"/>
              </a:rPr>
              <a:t>Chords and Roman numerals</a:t>
            </a:r>
          </a:p>
        </p:txBody>
      </p:sp>
      <p:cxnSp>
        <p:nvCxnSpPr>
          <p:cNvPr id="58" name="Straight Connector 57"/>
          <p:cNvCxnSpPr/>
          <p:nvPr/>
        </p:nvCxnSpPr>
        <p:spPr>
          <a:xfrm>
            <a:off x="5073712" y="218818"/>
            <a:ext cx="0" cy="6553457"/>
          </a:xfrm>
          <a:prstGeom prst="line">
            <a:avLst/>
          </a:prstGeom>
          <a:ln w="412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B92C05E-D90A-9B42-9843-A79AE579FC00}"/>
              </a:ext>
            </a:extLst>
          </p:cNvPr>
          <p:cNvSpPr txBox="1"/>
          <p:nvPr/>
        </p:nvSpPr>
        <p:spPr>
          <a:xfrm>
            <a:off x="195327" y="3579922"/>
            <a:ext cx="483403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600" b="1" dirty="0"/>
              <a:t>12 bar blues </a:t>
            </a:r>
            <a:r>
              <a:rPr lang="en-US" sz="1600" dirty="0"/>
              <a:t>= music based around this chord progression</a:t>
            </a:r>
          </a:p>
          <a:p>
            <a:pPr marL="342900" indent="-342900">
              <a:buAutoNum type="arabicPeriod"/>
            </a:pPr>
            <a:r>
              <a:rPr lang="en-US" sz="1600" b="1" dirty="0"/>
              <a:t>Tonic</a:t>
            </a:r>
            <a:r>
              <a:rPr lang="en-US" sz="1600" dirty="0"/>
              <a:t> = chord I</a:t>
            </a:r>
          </a:p>
          <a:p>
            <a:pPr marL="342900" indent="-342900">
              <a:buAutoNum type="arabicPeriod"/>
            </a:pPr>
            <a:r>
              <a:rPr lang="en-US" sz="1600" b="1" dirty="0"/>
              <a:t>Subdominant</a:t>
            </a:r>
            <a:r>
              <a:rPr lang="en-US" sz="1600" dirty="0"/>
              <a:t> = chord IV</a:t>
            </a:r>
          </a:p>
          <a:p>
            <a:pPr marL="342900" indent="-342900">
              <a:buAutoNum type="arabicPeriod"/>
            </a:pPr>
            <a:r>
              <a:rPr lang="en-US" sz="1600" b="1" dirty="0"/>
              <a:t>Dominant</a:t>
            </a:r>
            <a:r>
              <a:rPr lang="en-US" sz="1600" dirty="0"/>
              <a:t> = chord V</a:t>
            </a:r>
          </a:p>
          <a:p>
            <a:pPr marL="342900" indent="-342900">
              <a:buAutoNum type="arabicPeriod"/>
            </a:pPr>
            <a:r>
              <a:rPr lang="en-US" sz="1600" b="1" dirty="0"/>
              <a:t>Improvisation </a:t>
            </a:r>
            <a:r>
              <a:rPr lang="en-US" sz="1600" dirty="0"/>
              <a:t>= making it up on the spot</a:t>
            </a:r>
          </a:p>
          <a:p>
            <a:pPr marL="342900" indent="-342900">
              <a:buAutoNum type="arabicPeriod"/>
            </a:pPr>
            <a:r>
              <a:rPr lang="en-US" sz="1600" b="1" dirty="0"/>
              <a:t>Turnaround </a:t>
            </a:r>
            <a:r>
              <a:rPr lang="en-US" sz="1600" dirty="0"/>
              <a:t>= where you substitute chord V in bar 12</a:t>
            </a:r>
          </a:p>
          <a:p>
            <a:pPr marL="342900" indent="-342900">
              <a:buAutoNum type="arabicPeriod"/>
            </a:pPr>
            <a:r>
              <a:rPr lang="en-US" sz="1600" b="1" dirty="0"/>
              <a:t>Seventh chord</a:t>
            </a:r>
            <a:r>
              <a:rPr lang="en-US" sz="1600" dirty="0"/>
              <a:t> = when an extra note is added to a chord, 7 notes above the root, i.e. G7:</a:t>
            </a:r>
            <a:endParaRPr lang="en-US" sz="16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941CDB8-BF94-2542-A973-55B726E2C8DE}"/>
              </a:ext>
            </a:extLst>
          </p:cNvPr>
          <p:cNvSpPr txBox="1"/>
          <p:nvPr/>
        </p:nvSpPr>
        <p:spPr>
          <a:xfrm>
            <a:off x="5194787" y="714892"/>
            <a:ext cx="377132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600" dirty="0"/>
              <a:t>Whatever key you are in, count that as ’1’ (i.e. in C major, 1 is C)</a:t>
            </a:r>
          </a:p>
          <a:p>
            <a:pPr marL="342900" indent="-342900">
              <a:buAutoNum type="arabicPeriod"/>
            </a:pPr>
            <a:r>
              <a:rPr lang="en-US" sz="1600" dirty="0"/>
              <a:t>From there, count up to 4 and 5 to work out what chords are IV and V (in C, IV is F and V is G)</a:t>
            </a:r>
          </a:p>
          <a:p>
            <a:pPr marL="342900" indent="-342900">
              <a:buAutoNum type="arabicPeriod"/>
            </a:pPr>
            <a:endParaRPr lang="en-US" sz="1200" dirty="0"/>
          </a:p>
          <a:p>
            <a:pPr marL="342900" indent="-342900">
              <a:buAutoNum type="arabicPeriod"/>
            </a:pPr>
            <a:endParaRPr lang="en-US" sz="1600" dirty="0"/>
          </a:p>
          <a:p>
            <a:pPr marL="342900" indent="-342900">
              <a:buAutoNum type="arabicPeriod"/>
            </a:pPr>
            <a:endParaRPr lang="en-US" sz="1600" dirty="0"/>
          </a:p>
          <a:p>
            <a:pPr marL="342900" indent="-342900">
              <a:buAutoNum type="arabicPeriod"/>
            </a:pPr>
            <a:endParaRPr lang="en-US" sz="1600" dirty="0"/>
          </a:p>
          <a:p>
            <a:pPr marL="342900" indent="-342900">
              <a:buAutoNum type="arabicPeriod"/>
            </a:pPr>
            <a:endParaRPr lang="en-US" sz="1600" dirty="0"/>
          </a:p>
          <a:p>
            <a:pPr marL="342900" indent="-342900">
              <a:buAutoNum type="arabicPeriod"/>
            </a:pPr>
            <a:endParaRPr lang="en-US" sz="1600" dirty="0"/>
          </a:p>
          <a:p>
            <a:pPr marL="342900" indent="-342900">
              <a:buAutoNum type="arabicPeriod"/>
            </a:pPr>
            <a:endParaRPr lang="en-US" sz="1600" dirty="0"/>
          </a:p>
          <a:p>
            <a:pPr marL="342900" indent="-342900">
              <a:buAutoNum type="arabicPeriod"/>
            </a:pPr>
            <a:endParaRPr lang="en-US" sz="1600" dirty="0"/>
          </a:p>
        </p:txBody>
      </p:sp>
      <p:sp>
        <p:nvSpPr>
          <p:cNvPr id="108" name="Rounded Rectangle 107">
            <a:extLst>
              <a:ext uri="{FF2B5EF4-FFF2-40B4-BE49-F238E27FC236}">
                <a16:creationId xmlns:a16="http://schemas.microsoft.com/office/drawing/2014/main" id="{2843CA74-544B-7B41-A418-BE8CAF6400D4}"/>
              </a:ext>
            </a:extLst>
          </p:cNvPr>
          <p:cNvSpPr/>
          <p:nvPr/>
        </p:nvSpPr>
        <p:spPr>
          <a:xfrm>
            <a:off x="5165974" y="2074517"/>
            <a:ext cx="2665153" cy="40030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Trebuchet MS" panose="020B0603020202020204" pitchFamily="34" charset="0"/>
              </a:rPr>
              <a:t>Instruments for blues</a:t>
            </a:r>
          </a:p>
        </p:txBody>
      </p:sp>
      <p:pic>
        <p:nvPicPr>
          <p:cNvPr id="112" name="Picture 111" descr="A picture containing sky&#10;&#10;Description automatically generated">
            <a:extLst>
              <a:ext uri="{FF2B5EF4-FFF2-40B4-BE49-F238E27FC236}">
                <a16:creationId xmlns:a16="http://schemas.microsoft.com/office/drawing/2014/main" id="{83B7299C-99D3-A544-8D6F-85AC9CAF5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45" y="1281011"/>
            <a:ext cx="4320694" cy="2298911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8809E5B0-4356-6945-9BF2-65EA13F8E9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840"/>
          <a:stretch/>
        </p:blipFill>
        <p:spPr>
          <a:xfrm>
            <a:off x="2919045" y="6039291"/>
            <a:ext cx="1758460" cy="732984"/>
          </a:xfrm>
          <a:prstGeom prst="rect">
            <a:avLst/>
          </a:prstGeom>
        </p:spPr>
      </p:pic>
      <p:pic>
        <p:nvPicPr>
          <p:cNvPr id="117" name="Picture 116" descr="A screenshot of a cell phone&#10;&#10;Description automatically generated">
            <a:extLst>
              <a:ext uri="{FF2B5EF4-FFF2-40B4-BE49-F238E27FC236}">
                <a16:creationId xmlns:a16="http://schemas.microsoft.com/office/drawing/2014/main" id="{D24FD7AA-4F88-C34B-B0F4-B48E4F787E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197" y="2551967"/>
            <a:ext cx="2940379" cy="422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94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414</TotalTime>
  <Words>134</Words>
  <Application>Microsoft Macintosh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Trebuchet MS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Werry J Miss</dc:creator>
  <cp:lastModifiedBy>Werry J Miss</cp:lastModifiedBy>
  <cp:revision>29</cp:revision>
  <dcterms:created xsi:type="dcterms:W3CDTF">2019-07-10T11:16:42Z</dcterms:created>
  <dcterms:modified xsi:type="dcterms:W3CDTF">2019-07-22T14:25:19Z</dcterms:modified>
</cp:coreProperties>
</file>