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7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6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0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8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9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1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56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9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58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79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76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31C4-E4E9-45E5-8DA3-142CB362641D}" type="datetimeFigureOut">
              <a:rPr lang="en-GB" smtClean="0"/>
              <a:t>22/07/2019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05F10-D672-48E3-8653-35B07F090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01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9C4B704-791B-124A-92D6-08E859CFC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140" y="5886523"/>
            <a:ext cx="2409242" cy="885751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77885" y="218818"/>
            <a:ext cx="4834031" cy="5050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Trebuchet MS" panose="020B0603020202020204" pitchFamily="34" charset="0"/>
              </a:rPr>
              <a:t>Musical knowledge 2: rhythm notation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7886" y="801675"/>
            <a:ext cx="2241464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Definitions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219910" y="191258"/>
            <a:ext cx="2665153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How to read rhythms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7885" y="3733543"/>
            <a:ext cx="2902555" cy="4003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Bars and time signatures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3349" y="4133850"/>
            <a:ext cx="4467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>
                <a:latin typeface="Trebuchet MS" panose="020B0603020202020204" pitchFamily="34" charset="0"/>
              </a:rPr>
              <a:t>Notes on the </a:t>
            </a:r>
            <a:r>
              <a:rPr lang="en-GB" sz="1200" b="1" dirty="0">
                <a:latin typeface="Trebuchet MS" panose="020B0603020202020204" pitchFamily="34" charset="0"/>
              </a:rPr>
              <a:t>stave</a:t>
            </a:r>
            <a:r>
              <a:rPr lang="en-GB" sz="1200" dirty="0">
                <a:latin typeface="Trebuchet MS" panose="020B0603020202020204" pitchFamily="34" charset="0"/>
              </a:rPr>
              <a:t> are divided up into </a:t>
            </a:r>
            <a:r>
              <a:rPr lang="en-GB" sz="1200" b="1" dirty="0">
                <a:latin typeface="Trebuchet MS" panose="020B0603020202020204" pitchFamily="34" charset="0"/>
              </a:rPr>
              <a:t>bars</a:t>
            </a:r>
            <a:r>
              <a:rPr lang="en-GB" sz="1200" dirty="0">
                <a:latin typeface="Trebuchet MS" panose="020B0603020202020204" pitchFamily="34" charset="0"/>
              </a:rPr>
              <a:t> by </a:t>
            </a:r>
            <a:r>
              <a:rPr lang="en-GB" sz="1200" b="1" dirty="0">
                <a:latin typeface="Trebuchet MS" panose="020B0603020202020204" pitchFamily="34" charset="0"/>
              </a:rPr>
              <a:t>bar lines.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3349" y="5349519"/>
            <a:ext cx="30791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2. The </a:t>
            </a:r>
            <a:r>
              <a:rPr lang="en-GB" sz="1200" b="1" dirty="0">
                <a:latin typeface="Trebuchet MS" panose="020B0603020202020204" pitchFamily="34" charset="0"/>
              </a:rPr>
              <a:t>time signature </a:t>
            </a:r>
            <a:r>
              <a:rPr lang="en-GB" sz="1200" dirty="0">
                <a:latin typeface="Trebuchet MS" panose="020B0603020202020204" pitchFamily="34" charset="0"/>
              </a:rPr>
              <a:t>= two numbers at the start of the music. It tells us </a:t>
            </a:r>
            <a:r>
              <a:rPr lang="en-GB" sz="1200" b="1" dirty="0">
                <a:latin typeface="Trebuchet MS" panose="020B0603020202020204" pitchFamily="34" charset="0"/>
              </a:rPr>
              <a:t>how many beats are in a bar: how we count in the piece. </a:t>
            </a:r>
          </a:p>
          <a:p>
            <a:r>
              <a:rPr lang="en-GB" sz="1200" dirty="0">
                <a:latin typeface="Trebuchet MS" panose="020B0603020202020204" pitchFamily="34" charset="0"/>
              </a:rPr>
              <a:t>3. The top number tells us how many </a:t>
            </a:r>
            <a:r>
              <a:rPr lang="en-GB" sz="1200" b="1" dirty="0">
                <a:latin typeface="Trebuchet MS" panose="020B0603020202020204" pitchFamily="34" charset="0"/>
              </a:rPr>
              <a:t>beats</a:t>
            </a:r>
            <a:r>
              <a:rPr lang="en-GB" sz="1200" dirty="0">
                <a:latin typeface="Trebuchet MS" panose="020B0603020202020204" pitchFamily="34" charset="0"/>
              </a:rPr>
              <a:t> are in a bar. The bottom number tells us what sort of beats they are.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41444" y="583945"/>
            <a:ext cx="3831527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400" b="1" dirty="0">
                <a:latin typeface="Trebuchet MS" panose="020B0603020202020204" pitchFamily="34" charset="0"/>
              </a:rPr>
              <a:t>These are the basic types of notes. </a:t>
            </a:r>
            <a:r>
              <a:rPr lang="en-GB" sz="1200" dirty="0">
                <a:latin typeface="Trebuchet MS" panose="020B0603020202020204" pitchFamily="34" charset="0"/>
              </a:rPr>
              <a:t>American note names are more logical: here, the UK names are in brackets. </a:t>
            </a:r>
            <a:endParaRPr lang="en-GB" sz="1400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sz="1400" dirty="0">
                <a:latin typeface="Trebuchet MS" panose="020B0603020202020204" pitchFamily="34" charset="0"/>
              </a:rPr>
              <a:t>Chords can be </a:t>
            </a:r>
            <a:r>
              <a:rPr lang="en-GB" sz="1400" b="1" dirty="0">
                <a:latin typeface="Trebuchet MS" panose="020B0603020202020204" pitchFamily="34" charset="0"/>
              </a:rPr>
              <a:t>major or minor</a:t>
            </a: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400" b="1" dirty="0">
              <a:latin typeface="Trebuchet MS" panose="020B0603020202020204" pitchFamily="34" charset="0"/>
            </a:endParaRPr>
          </a:p>
          <a:p>
            <a:endParaRPr lang="en-GB" sz="1400" b="1" dirty="0">
              <a:latin typeface="Trebuchet MS" panose="020B0603020202020204" pitchFamily="34" charset="0"/>
            </a:endParaRPr>
          </a:p>
          <a:p>
            <a:endParaRPr lang="en-GB" sz="400" b="1" dirty="0">
              <a:latin typeface="Trebuchet MS" panose="020B0603020202020204" pitchFamily="34" charset="0"/>
            </a:endParaRPr>
          </a:p>
          <a:p>
            <a:r>
              <a:rPr lang="en-GB" sz="1400" b="1" dirty="0">
                <a:latin typeface="Trebuchet MS" panose="020B0603020202020204" pitchFamily="34" charset="0"/>
              </a:rPr>
              <a:t>2. Rhythms </a:t>
            </a:r>
            <a:r>
              <a:rPr lang="en-GB" sz="1400" dirty="0">
                <a:latin typeface="Trebuchet MS" panose="020B0603020202020204" pitchFamily="34" charset="0"/>
              </a:rPr>
              <a:t>can be made up of </a:t>
            </a:r>
            <a:r>
              <a:rPr lang="en-GB" sz="1400" b="1" dirty="0">
                <a:latin typeface="Trebuchet MS" panose="020B0603020202020204" pitchFamily="34" charset="0"/>
              </a:rPr>
              <a:t>any combination of notes or rests, </a:t>
            </a:r>
            <a:r>
              <a:rPr lang="en-GB" sz="1400" dirty="0">
                <a:latin typeface="Trebuchet MS" panose="020B0603020202020204" pitchFamily="34" charset="0"/>
              </a:rPr>
              <a:t>as long as each bar adds up correctly. </a:t>
            </a:r>
          </a:p>
          <a:p>
            <a:r>
              <a:rPr lang="en-GB" sz="1400" b="1" dirty="0">
                <a:latin typeface="Trebuchet MS" panose="020B0603020202020204" pitchFamily="34" charset="0"/>
              </a:rPr>
              <a:t>3. A dot after a note adds on half as much again:</a:t>
            </a:r>
          </a:p>
          <a:p>
            <a:endParaRPr lang="en-GB" sz="1400" b="1" dirty="0">
              <a:latin typeface="Trebuchet MS" panose="020B0603020202020204" pitchFamily="34" charset="0"/>
            </a:endParaRPr>
          </a:p>
          <a:p>
            <a:endParaRPr lang="en-GB" sz="700" b="1" dirty="0">
              <a:latin typeface="Trebuchet MS" panose="020B0603020202020204" pitchFamily="34" charset="0"/>
            </a:endParaRPr>
          </a:p>
          <a:p>
            <a:endParaRPr lang="en-GB" sz="600" b="1" dirty="0">
              <a:latin typeface="Trebuchet MS" panose="020B0603020202020204" pitchFamily="34" charset="0"/>
            </a:endParaRPr>
          </a:p>
          <a:p>
            <a:r>
              <a:rPr lang="en-GB" sz="1400" b="1" dirty="0">
                <a:latin typeface="Trebuchet MS" panose="020B0603020202020204" pitchFamily="34" charset="0"/>
              </a:rPr>
              <a:t>4. A triplet </a:t>
            </a:r>
            <a:r>
              <a:rPr lang="en-GB" sz="1400" dirty="0">
                <a:latin typeface="Trebuchet MS" panose="020B0603020202020204" pitchFamily="34" charset="0"/>
              </a:rPr>
              <a:t>squeezes three notes into the time it normally takes to play two:</a:t>
            </a:r>
            <a:endParaRPr lang="en-GB" sz="1400" b="1" dirty="0">
              <a:latin typeface="Trebuchet MS" panose="020B0603020202020204" pitchFamily="34" charset="0"/>
            </a:endParaRPr>
          </a:p>
          <a:p>
            <a:endParaRPr lang="en-GB" sz="1400" b="1" dirty="0">
              <a:latin typeface="Trebuchet MS" panose="020B0603020202020204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5073712" y="218818"/>
            <a:ext cx="0" cy="6553457"/>
          </a:xfrm>
          <a:prstGeom prst="line">
            <a:avLst/>
          </a:prstGeom>
          <a:ln w="412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177886" y="3630831"/>
            <a:ext cx="4895826" cy="0"/>
          </a:xfrm>
          <a:prstGeom prst="line">
            <a:avLst/>
          </a:prstGeom>
          <a:ln w="412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B92C05E-D90A-9B42-9843-A79AE579FC00}"/>
              </a:ext>
            </a:extLst>
          </p:cNvPr>
          <p:cNvSpPr txBox="1"/>
          <p:nvPr/>
        </p:nvSpPr>
        <p:spPr>
          <a:xfrm>
            <a:off x="177885" y="1255299"/>
            <a:ext cx="4803566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Pulse</a:t>
            </a:r>
            <a:r>
              <a:rPr lang="en-US" dirty="0"/>
              <a:t> = the underlying count in the music. </a:t>
            </a:r>
            <a:r>
              <a:rPr lang="en-US" sz="1600" dirty="0"/>
              <a:t>Like a heartbeat. You clap/dance to this. You </a:t>
            </a:r>
            <a:r>
              <a:rPr lang="en-US" sz="1600" i="1" dirty="0"/>
              <a:t>feel</a:t>
            </a:r>
            <a:r>
              <a:rPr lang="en-US" sz="1600" dirty="0"/>
              <a:t> it rather than </a:t>
            </a:r>
            <a:r>
              <a:rPr lang="en-US" sz="1600" i="1" dirty="0"/>
              <a:t>hear</a:t>
            </a:r>
            <a:r>
              <a:rPr lang="en-US" sz="1600" dirty="0"/>
              <a:t> it. 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050" dirty="0"/>
          </a:p>
          <a:p>
            <a:r>
              <a:rPr lang="en-US" b="1" dirty="0"/>
              <a:t>2. Rhythm</a:t>
            </a:r>
            <a:r>
              <a:rPr lang="en-US" dirty="0"/>
              <a:t> = long and short notes, and the gaps between them: </a:t>
            </a:r>
            <a:endParaRPr lang="en-US" sz="2000" dirty="0"/>
          </a:p>
        </p:txBody>
      </p:sp>
      <p:sp>
        <p:nvSpPr>
          <p:cNvPr id="3" name="Heart 2">
            <a:extLst>
              <a:ext uri="{FF2B5EF4-FFF2-40B4-BE49-F238E27FC236}">
                <a16:creationId xmlns:a16="http://schemas.microsoft.com/office/drawing/2014/main" id="{00D6A597-7AAA-D341-9A9B-B4D8C08B8724}"/>
              </a:ext>
            </a:extLst>
          </p:cNvPr>
          <p:cNvSpPr/>
          <p:nvPr/>
        </p:nvSpPr>
        <p:spPr>
          <a:xfrm>
            <a:off x="412346" y="2079185"/>
            <a:ext cx="595838" cy="558507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</a:t>
            </a:r>
          </a:p>
        </p:txBody>
      </p:sp>
      <p:sp>
        <p:nvSpPr>
          <p:cNvPr id="57" name="Heart 56">
            <a:extLst>
              <a:ext uri="{FF2B5EF4-FFF2-40B4-BE49-F238E27FC236}">
                <a16:creationId xmlns:a16="http://schemas.microsoft.com/office/drawing/2014/main" id="{9781C604-B3B1-CF45-BDD3-C1B209306DC2}"/>
              </a:ext>
            </a:extLst>
          </p:cNvPr>
          <p:cNvSpPr/>
          <p:nvPr/>
        </p:nvSpPr>
        <p:spPr>
          <a:xfrm>
            <a:off x="1113594" y="2079185"/>
            <a:ext cx="595838" cy="558507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U</a:t>
            </a:r>
          </a:p>
        </p:txBody>
      </p:sp>
      <p:sp>
        <p:nvSpPr>
          <p:cNvPr id="60" name="Heart 59">
            <a:extLst>
              <a:ext uri="{FF2B5EF4-FFF2-40B4-BE49-F238E27FC236}">
                <a16:creationId xmlns:a16="http://schemas.microsoft.com/office/drawing/2014/main" id="{E87E9288-0ED9-434C-A313-E4BB2CCB6347}"/>
              </a:ext>
            </a:extLst>
          </p:cNvPr>
          <p:cNvSpPr/>
          <p:nvPr/>
        </p:nvSpPr>
        <p:spPr>
          <a:xfrm>
            <a:off x="1819640" y="2079184"/>
            <a:ext cx="595838" cy="558507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L</a:t>
            </a:r>
          </a:p>
        </p:txBody>
      </p:sp>
      <p:sp>
        <p:nvSpPr>
          <p:cNvPr id="61" name="Heart 60">
            <a:extLst>
              <a:ext uri="{FF2B5EF4-FFF2-40B4-BE49-F238E27FC236}">
                <a16:creationId xmlns:a16="http://schemas.microsoft.com/office/drawing/2014/main" id="{31573672-C652-C842-8605-2C9BA68844B0}"/>
              </a:ext>
            </a:extLst>
          </p:cNvPr>
          <p:cNvSpPr/>
          <p:nvPr/>
        </p:nvSpPr>
        <p:spPr>
          <a:xfrm>
            <a:off x="2516089" y="2079184"/>
            <a:ext cx="595838" cy="558507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</a:t>
            </a:r>
          </a:p>
        </p:txBody>
      </p:sp>
      <p:sp>
        <p:nvSpPr>
          <p:cNvPr id="73" name="Heart 72">
            <a:extLst>
              <a:ext uri="{FF2B5EF4-FFF2-40B4-BE49-F238E27FC236}">
                <a16:creationId xmlns:a16="http://schemas.microsoft.com/office/drawing/2014/main" id="{BA9AADF2-7622-BB4D-9CF9-3BE8BAA68EF4}"/>
              </a:ext>
            </a:extLst>
          </p:cNvPr>
          <p:cNvSpPr/>
          <p:nvPr/>
        </p:nvSpPr>
        <p:spPr>
          <a:xfrm>
            <a:off x="3212538" y="2079184"/>
            <a:ext cx="595838" cy="558507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9EA2D-14F2-7942-A449-C337E5EB9F6C}"/>
              </a:ext>
            </a:extLst>
          </p:cNvPr>
          <p:cNvSpPr/>
          <p:nvPr/>
        </p:nvSpPr>
        <p:spPr>
          <a:xfrm>
            <a:off x="306936" y="3339221"/>
            <a:ext cx="701248" cy="1072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C71E73D-8D2C-9A41-8BBC-5152C40E7C3B}"/>
              </a:ext>
            </a:extLst>
          </p:cNvPr>
          <p:cNvSpPr/>
          <p:nvPr/>
        </p:nvSpPr>
        <p:spPr>
          <a:xfrm>
            <a:off x="1101871" y="3339221"/>
            <a:ext cx="178933" cy="1072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6930F7-1981-7D41-BE02-F9318AEF9611}"/>
              </a:ext>
            </a:extLst>
          </p:cNvPr>
          <p:cNvSpPr/>
          <p:nvPr/>
        </p:nvSpPr>
        <p:spPr>
          <a:xfrm>
            <a:off x="1476764" y="3339221"/>
            <a:ext cx="178933" cy="1072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450C64A-EACE-9B46-9F9F-CDB7D7AC2C56}"/>
              </a:ext>
            </a:extLst>
          </p:cNvPr>
          <p:cNvSpPr/>
          <p:nvPr/>
        </p:nvSpPr>
        <p:spPr>
          <a:xfrm>
            <a:off x="1952810" y="3339568"/>
            <a:ext cx="183241" cy="1102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50192A1-048A-E64D-9825-CD822BD43288}"/>
              </a:ext>
            </a:extLst>
          </p:cNvPr>
          <p:cNvSpPr/>
          <p:nvPr/>
        </p:nvSpPr>
        <p:spPr>
          <a:xfrm>
            <a:off x="2197835" y="3339568"/>
            <a:ext cx="199861" cy="1102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8A22C25-CCF0-9140-8D39-E187632632F2}"/>
              </a:ext>
            </a:extLst>
          </p:cNvPr>
          <p:cNvSpPr/>
          <p:nvPr/>
        </p:nvSpPr>
        <p:spPr>
          <a:xfrm>
            <a:off x="2883756" y="3339221"/>
            <a:ext cx="701248" cy="1072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DCEE535-9AF3-EF41-A4CC-38E649D98F5D}"/>
              </a:ext>
            </a:extLst>
          </p:cNvPr>
          <p:cNvSpPr/>
          <p:nvPr/>
        </p:nvSpPr>
        <p:spPr>
          <a:xfrm>
            <a:off x="3663281" y="3339680"/>
            <a:ext cx="99931" cy="972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E820E32-F50C-FE4C-B9D6-297417F24896}"/>
              </a:ext>
            </a:extLst>
          </p:cNvPr>
          <p:cNvSpPr/>
          <p:nvPr/>
        </p:nvSpPr>
        <p:spPr>
          <a:xfrm>
            <a:off x="3976544" y="3326384"/>
            <a:ext cx="701248" cy="1072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EDDD13-7CF1-A344-913B-7C5AE942C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259" y="5475659"/>
            <a:ext cx="1900942" cy="9789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D87007-22E9-324A-8CE2-45CE9666E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4" y="4386154"/>
            <a:ext cx="3437914" cy="778451"/>
          </a:xfrm>
          <a:prstGeom prst="rect">
            <a:avLst/>
          </a:prstGeom>
        </p:spPr>
      </p:pic>
      <p:sp>
        <p:nvSpPr>
          <p:cNvPr id="10" name="Left Arrow Callout 9">
            <a:extLst>
              <a:ext uri="{FF2B5EF4-FFF2-40B4-BE49-F238E27FC236}">
                <a16:creationId xmlns:a16="http://schemas.microsoft.com/office/drawing/2014/main" id="{C08C56D7-9DEE-4B48-9725-D84836AC3034}"/>
              </a:ext>
            </a:extLst>
          </p:cNvPr>
          <p:cNvSpPr/>
          <p:nvPr/>
        </p:nvSpPr>
        <p:spPr>
          <a:xfrm>
            <a:off x="3656120" y="4551592"/>
            <a:ext cx="1119111" cy="408402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DABEDD-D18A-8C4F-8998-82E35B3A35CF}"/>
              </a:ext>
            </a:extLst>
          </p:cNvPr>
          <p:cNvSpPr txBox="1"/>
          <p:nvPr/>
        </p:nvSpPr>
        <p:spPr>
          <a:xfrm>
            <a:off x="882350" y="4450591"/>
            <a:ext cx="116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92D050"/>
                </a:solidFill>
              </a:rPr>
              <a:t>bar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619B028-5F95-154B-AE15-2AA3576ED628}"/>
              </a:ext>
            </a:extLst>
          </p:cNvPr>
          <p:cNvSpPr txBox="1"/>
          <p:nvPr/>
        </p:nvSpPr>
        <p:spPr>
          <a:xfrm>
            <a:off x="2455252" y="4450591"/>
            <a:ext cx="116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92D050"/>
                </a:solidFill>
              </a:rPr>
              <a:t>bar</a:t>
            </a:r>
          </a:p>
        </p:txBody>
      </p:sp>
      <p:sp>
        <p:nvSpPr>
          <p:cNvPr id="12" name="Up Arrow Callout 11">
            <a:extLst>
              <a:ext uri="{FF2B5EF4-FFF2-40B4-BE49-F238E27FC236}">
                <a16:creationId xmlns:a16="http://schemas.microsoft.com/office/drawing/2014/main" id="{3587C019-5563-2047-ADD9-89C57F09389C}"/>
              </a:ext>
            </a:extLst>
          </p:cNvPr>
          <p:cNvSpPr/>
          <p:nvPr/>
        </p:nvSpPr>
        <p:spPr>
          <a:xfrm>
            <a:off x="1618856" y="4928866"/>
            <a:ext cx="963909" cy="423815"/>
          </a:xfrm>
          <a:prstGeom prst="up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bar line</a:t>
            </a:r>
          </a:p>
        </p:txBody>
      </p:sp>
      <p:sp>
        <p:nvSpPr>
          <p:cNvPr id="83" name="Up Arrow Callout 82">
            <a:extLst>
              <a:ext uri="{FF2B5EF4-FFF2-40B4-BE49-F238E27FC236}">
                <a16:creationId xmlns:a16="http://schemas.microsoft.com/office/drawing/2014/main" id="{4E5DA0D6-BA76-7445-B067-E3AB489858E3}"/>
              </a:ext>
            </a:extLst>
          </p:cNvPr>
          <p:cNvSpPr/>
          <p:nvPr/>
        </p:nvSpPr>
        <p:spPr>
          <a:xfrm>
            <a:off x="3134360" y="4937905"/>
            <a:ext cx="963909" cy="423815"/>
          </a:xfrm>
          <a:prstGeom prst="up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bar line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1CFEC5-BA60-D249-AAAF-0B6190FD1A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3" t="15425" r="2473" b="2069"/>
          <a:stretch/>
        </p:blipFill>
        <p:spPr>
          <a:xfrm>
            <a:off x="5189056" y="1190448"/>
            <a:ext cx="3565767" cy="24067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EB0359-6CEE-7243-973F-385CB38CD37F}"/>
              </a:ext>
            </a:extLst>
          </p:cNvPr>
          <p:cNvSpPr txBox="1"/>
          <p:nvPr/>
        </p:nvSpPr>
        <p:spPr>
          <a:xfrm>
            <a:off x="5786746" y="3642485"/>
            <a:ext cx="25778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B0F0"/>
                </a:solidFill>
              </a:rPr>
              <a:t>Pairs or 4s of quavers are beamed together. Remember each blob is a note.</a:t>
            </a:r>
          </a:p>
        </p:txBody>
      </p:sp>
      <p:sp>
        <p:nvSpPr>
          <p:cNvPr id="15" name="Left Arrow 14">
            <a:extLst>
              <a:ext uri="{FF2B5EF4-FFF2-40B4-BE49-F238E27FC236}">
                <a16:creationId xmlns:a16="http://schemas.microsoft.com/office/drawing/2014/main" id="{249AB3DF-6306-ED48-8D86-1A7FE8E304C7}"/>
              </a:ext>
            </a:extLst>
          </p:cNvPr>
          <p:cNvSpPr/>
          <p:nvPr/>
        </p:nvSpPr>
        <p:spPr>
          <a:xfrm rot="15887050" flipH="1">
            <a:off x="6147298" y="3531271"/>
            <a:ext cx="213103" cy="120112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Left Arrow 83">
            <a:extLst>
              <a:ext uri="{FF2B5EF4-FFF2-40B4-BE49-F238E27FC236}">
                <a16:creationId xmlns:a16="http://schemas.microsoft.com/office/drawing/2014/main" id="{288C751A-81B7-3742-8C8B-5AB4D9F82B27}"/>
              </a:ext>
            </a:extLst>
          </p:cNvPr>
          <p:cNvSpPr/>
          <p:nvPr/>
        </p:nvSpPr>
        <p:spPr>
          <a:xfrm rot="15887050" flipH="1">
            <a:off x="6689418" y="3531271"/>
            <a:ext cx="213103" cy="120112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88390E-92F2-C441-ADFF-E5AF152DF0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30" t="4753" r="28955" b="40126"/>
          <a:stretch/>
        </p:blipFill>
        <p:spPr>
          <a:xfrm>
            <a:off x="5786746" y="4910120"/>
            <a:ext cx="939729" cy="61809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ACB9701-EB8C-A847-B544-433CFAF3B494}"/>
              </a:ext>
            </a:extLst>
          </p:cNvPr>
          <p:cNvSpPr/>
          <p:nvPr/>
        </p:nvSpPr>
        <p:spPr>
          <a:xfrm>
            <a:off x="7394559" y="6591631"/>
            <a:ext cx="635847" cy="142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C2C6AC-28E4-8C47-BD7D-97F05736CFF9}"/>
              </a:ext>
            </a:extLst>
          </p:cNvPr>
          <p:cNvSpPr txBox="1"/>
          <p:nvPr/>
        </p:nvSpPr>
        <p:spPr>
          <a:xfrm>
            <a:off x="6664387" y="4935223"/>
            <a:ext cx="116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= 3 beats</a:t>
            </a:r>
          </a:p>
          <a:p>
            <a:endParaRPr lang="en-US" sz="1200" dirty="0"/>
          </a:p>
          <a:p>
            <a:r>
              <a:rPr lang="en-US" sz="1200" dirty="0"/>
              <a:t>= 1½ beats</a:t>
            </a:r>
          </a:p>
        </p:txBody>
      </p:sp>
    </p:spTree>
    <p:extLst>
      <p:ext uri="{BB962C8B-B14F-4D97-AF65-F5344CB8AC3E}">
        <p14:creationId xmlns:p14="http://schemas.microsoft.com/office/powerpoint/2010/main" val="364794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253</Words>
  <Application>Microsoft Macintosh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Werry J Miss</dc:creator>
  <cp:lastModifiedBy>Werry J Miss</cp:lastModifiedBy>
  <cp:revision>18</cp:revision>
  <dcterms:created xsi:type="dcterms:W3CDTF">2019-07-10T11:16:42Z</dcterms:created>
  <dcterms:modified xsi:type="dcterms:W3CDTF">2019-07-22T11:45:19Z</dcterms:modified>
</cp:coreProperties>
</file>