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26" y="2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931C4-E4E9-45E5-8DA3-142CB362641D}" type="datetimeFigureOut">
              <a:rPr lang="en-GB" smtClean="0"/>
              <a:t>10/07/2019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05F10-D672-48E3-8653-35B07F0902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60727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931C4-E4E9-45E5-8DA3-142CB362641D}" type="datetimeFigureOut">
              <a:rPr lang="en-GB" smtClean="0"/>
              <a:t>10/07/2019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05F10-D672-48E3-8653-35B07F0902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4624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931C4-E4E9-45E5-8DA3-142CB362641D}" type="datetimeFigureOut">
              <a:rPr lang="en-GB" smtClean="0"/>
              <a:t>10/07/2019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05F10-D672-48E3-8653-35B07F0902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95071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931C4-E4E9-45E5-8DA3-142CB362641D}" type="datetimeFigureOut">
              <a:rPr lang="en-GB" smtClean="0"/>
              <a:t>10/07/2019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05F10-D672-48E3-8653-35B07F0902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38587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931C4-E4E9-45E5-8DA3-142CB362641D}" type="datetimeFigureOut">
              <a:rPr lang="en-GB" smtClean="0"/>
              <a:t>10/07/2019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05F10-D672-48E3-8653-35B07F0902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4942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931C4-E4E9-45E5-8DA3-142CB362641D}" type="datetimeFigureOut">
              <a:rPr lang="en-GB" smtClean="0"/>
              <a:t>10/07/2019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05F10-D672-48E3-8653-35B07F0902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40109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931C4-E4E9-45E5-8DA3-142CB362641D}" type="datetimeFigureOut">
              <a:rPr lang="en-GB" smtClean="0"/>
              <a:t>10/07/2019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05F10-D672-48E3-8653-35B07F0902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1566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931C4-E4E9-45E5-8DA3-142CB362641D}" type="datetimeFigureOut">
              <a:rPr lang="en-GB" smtClean="0"/>
              <a:t>10/07/2019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05F10-D672-48E3-8653-35B07F0902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35920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931C4-E4E9-45E5-8DA3-142CB362641D}" type="datetimeFigureOut">
              <a:rPr lang="en-GB" smtClean="0"/>
              <a:t>10/07/2019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05F10-D672-48E3-8653-35B07F0902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75897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931C4-E4E9-45E5-8DA3-142CB362641D}" type="datetimeFigureOut">
              <a:rPr lang="en-GB" smtClean="0"/>
              <a:t>10/07/2019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05F10-D672-48E3-8653-35B07F0902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57932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931C4-E4E9-45E5-8DA3-142CB362641D}" type="datetimeFigureOut">
              <a:rPr lang="en-GB" smtClean="0"/>
              <a:t>10/07/2019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05F10-D672-48E3-8653-35B07F0902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07685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2931C4-E4E9-45E5-8DA3-142CB362641D}" type="datetimeFigureOut">
              <a:rPr lang="en-GB" smtClean="0"/>
              <a:t>10/07/2019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E05F10-D672-48E3-8653-35B07F0902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30126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369"/>
          <a:stretch/>
        </p:blipFill>
        <p:spPr bwMode="auto">
          <a:xfrm>
            <a:off x="558886" y="4775372"/>
            <a:ext cx="2426438" cy="123084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5497" y="4699352"/>
            <a:ext cx="3381210" cy="1742424"/>
          </a:xfrm>
          <a:prstGeom prst="rect">
            <a:avLst/>
          </a:prstGeom>
        </p:spPr>
      </p:pic>
      <p:sp>
        <p:nvSpPr>
          <p:cNvPr id="26" name="Rounded Rectangle 25"/>
          <p:cNvSpPr/>
          <p:nvPr/>
        </p:nvSpPr>
        <p:spPr>
          <a:xfrm>
            <a:off x="177886" y="218818"/>
            <a:ext cx="4732638" cy="505082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 smtClean="0">
                <a:latin typeface="Trebuchet MS" panose="020B0603020202020204" pitchFamily="34" charset="0"/>
              </a:rPr>
              <a:t>Musical knowledge 1: the essentials</a:t>
            </a:r>
            <a:endParaRPr lang="en-GB" sz="2000" b="1" dirty="0">
              <a:latin typeface="Trebuchet MS" panose="020B0603020202020204" pitchFamily="34" charset="0"/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177886" y="801675"/>
            <a:ext cx="2241464" cy="400307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latin typeface="Trebuchet MS" panose="020B0603020202020204" pitchFamily="34" charset="0"/>
              </a:rPr>
              <a:t>Layers of sound</a:t>
            </a:r>
            <a:endParaRPr lang="en-GB" b="1" dirty="0">
              <a:latin typeface="Trebuchet MS" panose="020B0603020202020204" pitchFamily="34" charset="0"/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5219911" y="191258"/>
            <a:ext cx="2241464" cy="400307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latin typeface="Trebuchet MS" panose="020B0603020202020204" pitchFamily="34" charset="0"/>
              </a:rPr>
              <a:t>Chords</a:t>
            </a:r>
            <a:endParaRPr lang="en-GB" b="1" dirty="0">
              <a:latin typeface="Trebuchet MS" panose="020B0603020202020204" pitchFamily="34" charset="0"/>
            </a:endParaRPr>
          </a:p>
        </p:txBody>
      </p:sp>
      <p:sp>
        <p:nvSpPr>
          <p:cNvPr id="29" name="Rounded Rectangle 28"/>
          <p:cNvSpPr/>
          <p:nvPr/>
        </p:nvSpPr>
        <p:spPr>
          <a:xfrm>
            <a:off x="177886" y="3733543"/>
            <a:ext cx="2508164" cy="400307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latin typeface="Trebuchet MS" panose="020B0603020202020204" pitchFamily="34" charset="0"/>
              </a:rPr>
              <a:t>Notes on a keyboard</a:t>
            </a:r>
            <a:endParaRPr lang="en-GB" b="1" dirty="0">
              <a:latin typeface="Trebuchet MS" panose="020B0603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33349" y="4133850"/>
            <a:ext cx="44672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+mj-lt"/>
              <a:buAutoNum type="arabicPeriod"/>
            </a:pPr>
            <a:r>
              <a:rPr lang="en-GB" sz="1200" dirty="0" smtClean="0">
                <a:latin typeface="Trebuchet MS" panose="020B0603020202020204" pitchFamily="34" charset="0"/>
              </a:rPr>
              <a:t>Notes are in </a:t>
            </a:r>
            <a:r>
              <a:rPr lang="en-GB" sz="1200" b="1" dirty="0" smtClean="0">
                <a:latin typeface="Trebuchet MS" panose="020B0603020202020204" pitchFamily="34" charset="0"/>
              </a:rPr>
              <a:t>alphabetical order, going up to G</a:t>
            </a:r>
          </a:p>
          <a:p>
            <a:pPr marL="228600" indent="-228600">
              <a:buFont typeface="+mj-lt"/>
              <a:buAutoNum type="arabicPeriod"/>
            </a:pPr>
            <a:r>
              <a:rPr lang="en-GB" sz="1200" dirty="0" smtClean="0">
                <a:latin typeface="Trebuchet MS" panose="020B0603020202020204" pitchFamily="34" charset="0"/>
              </a:rPr>
              <a:t>Say: ‘</a:t>
            </a:r>
            <a:r>
              <a:rPr lang="en-GB" sz="1200" b="1" dirty="0" smtClean="0">
                <a:latin typeface="Trebuchet MS" panose="020B0603020202020204" pitchFamily="34" charset="0"/>
              </a:rPr>
              <a:t>C is to the left of the two black keys: C D E F G A B</a:t>
            </a:r>
            <a:r>
              <a:rPr lang="en-GB" sz="1200" dirty="0" smtClean="0">
                <a:latin typeface="Trebuchet MS" panose="020B0603020202020204" pitchFamily="34" charset="0"/>
              </a:rPr>
              <a:t>’</a:t>
            </a:r>
            <a:endParaRPr lang="en-GB" sz="1200" dirty="0">
              <a:latin typeface="Trebuchet MS" panose="020B0603020202020204" pitchFamily="34" charset="0"/>
            </a:endParaRPr>
          </a:p>
        </p:txBody>
      </p:sp>
      <p:sp>
        <p:nvSpPr>
          <p:cNvPr id="31" name="Left-Right Arrow 30"/>
          <p:cNvSpPr/>
          <p:nvPr/>
        </p:nvSpPr>
        <p:spPr>
          <a:xfrm>
            <a:off x="613599" y="4524375"/>
            <a:ext cx="2371725" cy="459932"/>
          </a:xfrm>
          <a:prstGeom prst="leftRightArrow">
            <a:avLst/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d</a:t>
            </a:r>
            <a:r>
              <a:rPr lang="en-GB" dirty="0" smtClean="0"/>
              <a:t>own                   up</a:t>
            </a:r>
            <a:endParaRPr lang="en-GB" dirty="0"/>
          </a:p>
        </p:txBody>
      </p:sp>
      <p:sp>
        <p:nvSpPr>
          <p:cNvPr id="32" name="TextBox 31"/>
          <p:cNvSpPr txBox="1"/>
          <p:nvPr/>
        </p:nvSpPr>
        <p:spPr>
          <a:xfrm>
            <a:off x="133350" y="5861510"/>
            <a:ext cx="43434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latin typeface="Trebuchet MS" panose="020B0603020202020204" pitchFamily="34" charset="0"/>
              </a:rPr>
              <a:t>3.  Every </a:t>
            </a:r>
            <a:r>
              <a:rPr lang="en-GB" sz="1200" b="1" dirty="0" smtClean="0">
                <a:latin typeface="Trebuchet MS" panose="020B0603020202020204" pitchFamily="34" charset="0"/>
              </a:rPr>
              <a:t>black note </a:t>
            </a:r>
            <a:r>
              <a:rPr lang="en-GB" sz="1200" dirty="0" smtClean="0">
                <a:latin typeface="Trebuchet MS" panose="020B0603020202020204" pitchFamily="34" charset="0"/>
              </a:rPr>
              <a:t>has two names: </a:t>
            </a:r>
            <a:r>
              <a:rPr lang="en-GB" sz="1200" b="1" dirty="0" smtClean="0">
                <a:latin typeface="Trebuchet MS" panose="020B0603020202020204" pitchFamily="34" charset="0"/>
              </a:rPr>
              <a:t>sharp </a:t>
            </a:r>
            <a:r>
              <a:rPr lang="en-GB" sz="1600" b="1" dirty="0" smtClean="0">
                <a:latin typeface="Opus Chords Sans" panose="020B0400000000000000" pitchFamily="34" charset="0"/>
              </a:rPr>
              <a:t>#</a:t>
            </a:r>
            <a:r>
              <a:rPr lang="en-GB" sz="1200" b="1" dirty="0" smtClean="0">
                <a:latin typeface="Trebuchet MS" panose="020B0603020202020204" pitchFamily="34" charset="0"/>
              </a:rPr>
              <a:t> and flat</a:t>
            </a:r>
            <a:r>
              <a:rPr lang="en-GB" sz="1600" b="1" dirty="0" smtClean="0">
                <a:latin typeface="Trebuchet MS" panose="020B0603020202020204" pitchFamily="34" charset="0"/>
              </a:rPr>
              <a:t> </a:t>
            </a:r>
            <a:r>
              <a:rPr lang="en-GB" b="1" dirty="0" smtClean="0">
                <a:latin typeface="Opus Chords Sans" panose="020B0400000000000000" pitchFamily="34" charset="0"/>
              </a:rPr>
              <a:t>b</a:t>
            </a:r>
            <a:endParaRPr lang="en-GB" sz="1600" b="1" dirty="0" smtClean="0">
              <a:latin typeface="Trebuchet MS" panose="020B0603020202020204" pitchFamily="34" charset="0"/>
            </a:endParaRPr>
          </a:p>
          <a:p>
            <a:r>
              <a:rPr lang="en-GB" sz="1200" dirty="0" smtClean="0">
                <a:latin typeface="Trebuchet MS" panose="020B0603020202020204" pitchFamily="34" charset="0"/>
              </a:rPr>
              <a:t>4.  F</a:t>
            </a:r>
            <a:r>
              <a:rPr lang="en-GB" sz="1200" b="1" i="1" u="sng" dirty="0" smtClean="0">
                <a:latin typeface="Trebuchet MS" panose="020B0603020202020204" pitchFamily="34" charset="0"/>
              </a:rPr>
              <a:t>l</a:t>
            </a:r>
            <a:r>
              <a:rPr lang="en-GB" sz="1200" dirty="0" smtClean="0">
                <a:latin typeface="Trebuchet MS" panose="020B0603020202020204" pitchFamily="34" charset="0"/>
              </a:rPr>
              <a:t>at = </a:t>
            </a:r>
            <a:r>
              <a:rPr lang="en-GB" sz="1200" b="1" i="1" u="sng" dirty="0" smtClean="0">
                <a:latin typeface="Trebuchet MS" panose="020B0603020202020204" pitchFamily="34" charset="0"/>
              </a:rPr>
              <a:t>l</a:t>
            </a:r>
            <a:r>
              <a:rPr lang="en-GB" sz="1200" dirty="0" smtClean="0">
                <a:latin typeface="Trebuchet MS" panose="020B0603020202020204" pitchFamily="34" charset="0"/>
              </a:rPr>
              <a:t>ower than white note</a:t>
            </a:r>
          </a:p>
          <a:p>
            <a:r>
              <a:rPr lang="en-GB" sz="1200" dirty="0" smtClean="0">
                <a:latin typeface="Trebuchet MS" panose="020B0603020202020204" pitchFamily="34" charset="0"/>
              </a:rPr>
              <a:t>5.  S</a:t>
            </a:r>
            <a:r>
              <a:rPr lang="en-GB" sz="1200" b="1" i="1" u="sng" dirty="0" smtClean="0">
                <a:latin typeface="Trebuchet MS" panose="020B0603020202020204" pitchFamily="34" charset="0"/>
              </a:rPr>
              <a:t>h</a:t>
            </a:r>
            <a:r>
              <a:rPr lang="en-GB" sz="1200" dirty="0" smtClean="0">
                <a:latin typeface="Trebuchet MS" panose="020B0603020202020204" pitchFamily="34" charset="0"/>
              </a:rPr>
              <a:t>arp = </a:t>
            </a:r>
            <a:r>
              <a:rPr lang="en-GB" sz="1200" b="1" i="1" u="sng" dirty="0" smtClean="0">
                <a:latin typeface="Trebuchet MS" panose="020B0603020202020204" pitchFamily="34" charset="0"/>
              </a:rPr>
              <a:t>h</a:t>
            </a:r>
            <a:r>
              <a:rPr lang="en-GB" sz="1200" dirty="0" smtClean="0">
                <a:latin typeface="Trebuchet MS" panose="020B0603020202020204" pitchFamily="34" charset="0"/>
              </a:rPr>
              <a:t>igher than white note</a:t>
            </a:r>
            <a:endParaRPr lang="en-GB" sz="1200" dirty="0">
              <a:latin typeface="Trebuchet MS" panose="020B0603020202020204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5179123" y="636816"/>
            <a:ext cx="3831527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+mj-lt"/>
              <a:buAutoNum type="arabicPeriod"/>
            </a:pPr>
            <a:r>
              <a:rPr lang="en-GB" sz="1400" dirty="0" smtClean="0">
                <a:latin typeface="Trebuchet MS" panose="020B0603020202020204" pitchFamily="34" charset="0"/>
              </a:rPr>
              <a:t>Chord = </a:t>
            </a:r>
            <a:r>
              <a:rPr lang="en-GB" sz="1400" b="1" dirty="0" smtClean="0">
                <a:latin typeface="Trebuchet MS" panose="020B0603020202020204" pitchFamily="34" charset="0"/>
              </a:rPr>
              <a:t>2+ notes played together</a:t>
            </a:r>
            <a:endParaRPr lang="en-GB" sz="1600" b="1" dirty="0" smtClean="0">
              <a:latin typeface="Trebuchet MS" panose="020B0603020202020204" pitchFamily="34" charset="0"/>
            </a:endParaRPr>
          </a:p>
          <a:p>
            <a:pPr marL="228600" indent="-228600">
              <a:buFont typeface="+mj-lt"/>
              <a:buAutoNum type="arabicPeriod"/>
            </a:pPr>
            <a:endParaRPr lang="en-GB" sz="1400" b="1" dirty="0">
              <a:latin typeface="Trebuchet MS" panose="020B0603020202020204" pitchFamily="34" charset="0"/>
            </a:endParaRPr>
          </a:p>
          <a:p>
            <a:pPr marL="228600" indent="-228600">
              <a:buFont typeface="+mj-lt"/>
              <a:buAutoNum type="arabicPeriod"/>
            </a:pPr>
            <a:endParaRPr lang="en-GB" sz="1400" b="1" dirty="0" smtClean="0">
              <a:latin typeface="Trebuchet MS" panose="020B0603020202020204" pitchFamily="34" charset="0"/>
            </a:endParaRPr>
          </a:p>
          <a:p>
            <a:pPr marL="228600" indent="-228600">
              <a:buFont typeface="+mj-lt"/>
              <a:buAutoNum type="arabicPeriod"/>
            </a:pPr>
            <a:endParaRPr lang="en-GB" sz="1400" b="1" dirty="0">
              <a:latin typeface="Trebuchet MS" panose="020B0603020202020204" pitchFamily="34" charset="0"/>
            </a:endParaRPr>
          </a:p>
          <a:p>
            <a:pPr marL="228600" indent="-228600">
              <a:buFont typeface="+mj-lt"/>
              <a:buAutoNum type="arabicPeriod"/>
            </a:pPr>
            <a:endParaRPr lang="en-GB" sz="1400" b="1" dirty="0" smtClean="0">
              <a:latin typeface="Trebuchet MS" panose="020B0603020202020204" pitchFamily="34" charset="0"/>
            </a:endParaRPr>
          </a:p>
          <a:p>
            <a:pPr marL="228600" indent="-228600">
              <a:buFont typeface="+mj-lt"/>
              <a:buAutoNum type="arabicPeriod"/>
            </a:pPr>
            <a:endParaRPr lang="en-GB" sz="1400" b="1" dirty="0" smtClean="0">
              <a:latin typeface="Trebuchet MS" panose="020B0603020202020204" pitchFamily="34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en-GB" sz="1400" dirty="0" smtClean="0">
                <a:latin typeface="Trebuchet MS" panose="020B0603020202020204" pitchFamily="34" charset="0"/>
              </a:rPr>
              <a:t>Chords can be </a:t>
            </a:r>
            <a:r>
              <a:rPr lang="en-GB" sz="1400" b="1" dirty="0" smtClean="0">
                <a:latin typeface="Trebuchet MS" panose="020B0603020202020204" pitchFamily="34" charset="0"/>
              </a:rPr>
              <a:t>major or minor</a:t>
            </a:r>
          </a:p>
          <a:p>
            <a:pPr marL="228600" indent="-228600">
              <a:buFont typeface="+mj-lt"/>
              <a:buAutoNum type="arabicPeriod"/>
            </a:pPr>
            <a:endParaRPr lang="en-GB" sz="1400" b="1" dirty="0">
              <a:latin typeface="Trebuchet MS" panose="020B0603020202020204" pitchFamily="34" charset="0"/>
            </a:endParaRPr>
          </a:p>
          <a:p>
            <a:pPr marL="228600" indent="-228600">
              <a:buFont typeface="+mj-lt"/>
              <a:buAutoNum type="arabicPeriod"/>
            </a:pPr>
            <a:endParaRPr lang="en-GB" sz="1400" b="1" dirty="0" smtClean="0">
              <a:latin typeface="Trebuchet MS" panose="020B0603020202020204" pitchFamily="34" charset="0"/>
            </a:endParaRPr>
          </a:p>
          <a:p>
            <a:pPr marL="228600" indent="-228600">
              <a:buFont typeface="+mj-lt"/>
              <a:buAutoNum type="arabicPeriod"/>
            </a:pPr>
            <a:endParaRPr lang="en-GB" sz="1400" b="1" dirty="0" smtClean="0">
              <a:latin typeface="Trebuchet MS" panose="020B0603020202020204" pitchFamily="34" charset="0"/>
            </a:endParaRPr>
          </a:p>
          <a:p>
            <a:pPr marL="228600" indent="-228600">
              <a:buFont typeface="+mj-lt"/>
              <a:buAutoNum type="arabicPeriod"/>
            </a:pPr>
            <a:endParaRPr lang="en-GB" sz="1400" b="1" dirty="0">
              <a:latin typeface="Trebuchet MS" panose="020B0603020202020204" pitchFamily="34" charset="0"/>
            </a:endParaRPr>
          </a:p>
          <a:p>
            <a:pPr marL="228600" indent="-228600">
              <a:buFont typeface="+mj-lt"/>
              <a:buAutoNum type="arabicPeriod"/>
            </a:pPr>
            <a:endParaRPr lang="en-GB" sz="1400" b="1" dirty="0" smtClean="0">
              <a:latin typeface="Trebuchet MS" panose="020B0603020202020204" pitchFamily="34" charset="0"/>
            </a:endParaRPr>
          </a:p>
          <a:p>
            <a:pPr marL="228600" indent="-228600">
              <a:buFont typeface="+mj-lt"/>
              <a:buAutoNum type="arabicPeriod"/>
            </a:pPr>
            <a:endParaRPr lang="en-GB" sz="1400" b="1" dirty="0">
              <a:latin typeface="Trebuchet MS" panose="020B0603020202020204" pitchFamily="34" charset="0"/>
            </a:endParaRPr>
          </a:p>
          <a:p>
            <a:pPr marL="228600" indent="-228600">
              <a:buFont typeface="+mj-lt"/>
              <a:buAutoNum type="arabicPeriod"/>
            </a:pPr>
            <a:endParaRPr lang="en-GB" sz="1400" b="1" dirty="0" smtClean="0">
              <a:latin typeface="Trebuchet MS" panose="020B0603020202020204" pitchFamily="34" charset="0"/>
            </a:endParaRPr>
          </a:p>
          <a:p>
            <a:pPr marL="228600" indent="-228600">
              <a:buFont typeface="+mj-lt"/>
              <a:buAutoNum type="arabicPeriod"/>
            </a:pPr>
            <a:endParaRPr lang="en-GB" sz="1400" b="1" dirty="0">
              <a:latin typeface="Trebuchet MS" panose="020B0603020202020204" pitchFamily="34" charset="0"/>
            </a:endParaRPr>
          </a:p>
          <a:p>
            <a:pPr marL="228600" indent="-228600">
              <a:buFont typeface="+mj-lt"/>
              <a:buAutoNum type="arabicPeriod"/>
            </a:pPr>
            <a:endParaRPr lang="en-GB" sz="1400" b="1" dirty="0" smtClean="0">
              <a:latin typeface="Trebuchet MS" panose="020B0603020202020204" pitchFamily="34" charset="0"/>
            </a:endParaRPr>
          </a:p>
          <a:p>
            <a:pPr marL="228600" indent="-228600">
              <a:buFont typeface="+mj-lt"/>
              <a:buAutoNum type="arabicPeriod"/>
            </a:pPr>
            <a:endParaRPr lang="en-GB" sz="1400" b="1" dirty="0">
              <a:latin typeface="Trebuchet MS" panose="020B0603020202020204" pitchFamily="34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en-GB" sz="1400" dirty="0" smtClean="0">
                <a:latin typeface="Trebuchet MS" panose="020B0603020202020204" pitchFamily="34" charset="0"/>
              </a:rPr>
              <a:t>Chords are usually played on the </a:t>
            </a:r>
            <a:r>
              <a:rPr lang="en-GB" sz="1400" b="1" dirty="0" smtClean="0">
                <a:latin typeface="Trebuchet MS" panose="020B0603020202020204" pitchFamily="34" charset="0"/>
              </a:rPr>
              <a:t>keyboard, guitar, or ukulele. </a:t>
            </a:r>
            <a:endParaRPr lang="en-GB" sz="1400" b="1" dirty="0">
              <a:latin typeface="Trebuchet MS" panose="020B0603020202020204" pitchFamily="34" charset="0"/>
            </a:endParaRPr>
          </a:p>
        </p:txBody>
      </p:sp>
      <p:grpSp>
        <p:nvGrpSpPr>
          <p:cNvPr id="33" name="Group 32"/>
          <p:cNvGrpSpPr/>
          <p:nvPr/>
        </p:nvGrpSpPr>
        <p:grpSpPr>
          <a:xfrm>
            <a:off x="5924550" y="913815"/>
            <a:ext cx="1362075" cy="1019760"/>
            <a:chOff x="7741920" y="1730799"/>
            <a:chExt cx="2977061" cy="2627267"/>
          </a:xfrm>
        </p:grpSpPr>
        <p:pic>
          <p:nvPicPr>
            <p:cNvPr id="34" name="Picture 3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01" t="29631" r="71850" b="62446"/>
            <a:stretch/>
          </p:blipFill>
          <p:spPr bwMode="auto">
            <a:xfrm>
              <a:off x="7741920" y="1730799"/>
              <a:ext cx="2977061" cy="8797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35" name="Straight Connector 34"/>
            <p:cNvCxnSpPr/>
            <p:nvPr/>
          </p:nvCxnSpPr>
          <p:spPr>
            <a:xfrm>
              <a:off x="8250952" y="3574362"/>
              <a:ext cx="504056" cy="0"/>
            </a:xfrm>
            <a:prstGeom prst="line">
              <a:avLst/>
            </a:prstGeom>
            <a:ln w="57150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>
              <a:off x="8755008" y="3358338"/>
              <a:ext cx="360040" cy="0"/>
            </a:xfrm>
            <a:prstGeom prst="line">
              <a:avLst/>
            </a:prstGeom>
            <a:ln w="57150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>
              <a:off x="9115048" y="3214322"/>
              <a:ext cx="360040" cy="0"/>
            </a:xfrm>
            <a:prstGeom prst="line">
              <a:avLst/>
            </a:prstGeom>
            <a:ln w="57150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>
              <a:off x="9547096" y="2998298"/>
              <a:ext cx="504056" cy="0"/>
            </a:xfrm>
            <a:prstGeom prst="line">
              <a:avLst/>
            </a:prstGeom>
            <a:ln w="57150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>
              <a:off x="10051152" y="3120323"/>
              <a:ext cx="504056" cy="0"/>
            </a:xfrm>
            <a:prstGeom prst="line">
              <a:avLst/>
            </a:prstGeom>
            <a:ln w="57150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>
              <a:off x="8250952" y="3934402"/>
              <a:ext cx="504056" cy="0"/>
            </a:xfrm>
            <a:prstGeom prst="line">
              <a:avLst/>
            </a:prstGeom>
            <a:ln w="57150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>
              <a:off x="8755008" y="3718378"/>
              <a:ext cx="360040" cy="0"/>
            </a:xfrm>
            <a:prstGeom prst="line">
              <a:avLst/>
            </a:prstGeom>
            <a:ln w="57150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>
              <a:off x="9115048" y="3574362"/>
              <a:ext cx="360040" cy="0"/>
            </a:xfrm>
            <a:prstGeom prst="line">
              <a:avLst/>
            </a:prstGeom>
            <a:ln w="57150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>
              <a:off x="9547096" y="3358338"/>
              <a:ext cx="504056" cy="0"/>
            </a:xfrm>
            <a:prstGeom prst="line">
              <a:avLst/>
            </a:prstGeom>
            <a:ln w="57150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>
              <a:off x="10051152" y="3480363"/>
              <a:ext cx="504056" cy="0"/>
            </a:xfrm>
            <a:prstGeom prst="line">
              <a:avLst/>
            </a:prstGeom>
            <a:ln w="57150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>
              <a:off x="8251397" y="4358066"/>
              <a:ext cx="504056" cy="0"/>
            </a:xfrm>
            <a:prstGeom prst="line">
              <a:avLst/>
            </a:prstGeom>
            <a:ln w="57150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>
              <a:off x="8755453" y="4142042"/>
              <a:ext cx="360040" cy="0"/>
            </a:xfrm>
            <a:prstGeom prst="line">
              <a:avLst/>
            </a:prstGeom>
            <a:ln w="57150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>
              <a:off x="9115493" y="3998026"/>
              <a:ext cx="360040" cy="0"/>
            </a:xfrm>
            <a:prstGeom prst="line">
              <a:avLst/>
            </a:prstGeom>
            <a:ln w="57150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>
              <a:off x="9547541" y="3782002"/>
              <a:ext cx="504056" cy="0"/>
            </a:xfrm>
            <a:prstGeom prst="line">
              <a:avLst/>
            </a:prstGeom>
            <a:ln w="57150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>
              <a:off x="10051597" y="3904027"/>
              <a:ext cx="504056" cy="0"/>
            </a:xfrm>
            <a:prstGeom prst="line">
              <a:avLst/>
            </a:prstGeom>
            <a:ln w="57150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51" name="TextBox 50"/>
          <p:cNvSpPr txBox="1"/>
          <p:nvPr/>
        </p:nvSpPr>
        <p:spPr>
          <a:xfrm>
            <a:off x="7506743" y="5043683"/>
            <a:ext cx="150390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dirty="0" smtClean="0"/>
              <a:t>(if there is </a:t>
            </a:r>
            <a:r>
              <a:rPr lang="en-GB" sz="1050" b="1" dirty="0" smtClean="0"/>
              <a:t>no ‘m’ </a:t>
            </a:r>
            <a:r>
              <a:rPr lang="en-GB" sz="1050" dirty="0" smtClean="0"/>
              <a:t>in the chord name, it is </a:t>
            </a:r>
            <a:r>
              <a:rPr lang="en-GB" sz="1050" b="1" dirty="0" smtClean="0"/>
              <a:t>major</a:t>
            </a:r>
            <a:r>
              <a:rPr lang="en-GB" sz="1050" dirty="0" smtClean="0"/>
              <a:t>)</a:t>
            </a:r>
            <a:endParaRPr lang="en-GB" sz="1050" dirty="0"/>
          </a:p>
        </p:txBody>
      </p:sp>
      <p:sp>
        <p:nvSpPr>
          <p:cNvPr id="52" name="TextBox 51"/>
          <p:cNvSpPr txBox="1"/>
          <p:nvPr/>
        </p:nvSpPr>
        <p:spPr>
          <a:xfrm>
            <a:off x="5615851" y="6356777"/>
            <a:ext cx="226921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50" b="1" dirty="0" smtClean="0"/>
              <a:t>Left</a:t>
            </a:r>
            <a:r>
              <a:rPr lang="en-GB" sz="1050" dirty="0" smtClean="0"/>
              <a:t> hand side of chord diagram = string </a:t>
            </a:r>
            <a:r>
              <a:rPr lang="en-GB" sz="1050" b="1" dirty="0" smtClean="0"/>
              <a:t>nearest your chin</a:t>
            </a:r>
            <a:endParaRPr lang="en-GB" sz="1050" b="1" dirty="0"/>
          </a:p>
        </p:txBody>
      </p:sp>
      <p:pic>
        <p:nvPicPr>
          <p:cNvPr id="53" name="Picture 5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054"/>
          <a:stretch/>
        </p:blipFill>
        <p:spPr>
          <a:xfrm>
            <a:off x="6527162" y="2934730"/>
            <a:ext cx="2313057" cy="1434123"/>
          </a:xfrm>
          <a:prstGeom prst="rect">
            <a:avLst/>
          </a:prstGeom>
        </p:spPr>
      </p:pic>
      <p:sp>
        <p:nvSpPr>
          <p:cNvPr id="54" name="Rectangle 53"/>
          <p:cNvSpPr/>
          <p:nvPr/>
        </p:nvSpPr>
        <p:spPr>
          <a:xfrm>
            <a:off x="5524500" y="2209800"/>
            <a:ext cx="1352550" cy="771903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dirty="0" smtClean="0"/>
              <a:t>Major</a:t>
            </a:r>
            <a:r>
              <a:rPr lang="en-GB" sz="1400" dirty="0" smtClean="0"/>
              <a:t> </a:t>
            </a:r>
            <a:r>
              <a:rPr lang="en-GB" sz="1400" b="1" dirty="0" smtClean="0"/>
              <a:t>= 4 then 3 semitones</a:t>
            </a:r>
            <a:r>
              <a:rPr lang="en-GB" sz="1400" dirty="0" smtClean="0"/>
              <a:t>. Sounds </a:t>
            </a:r>
            <a:r>
              <a:rPr lang="en-GB" sz="1400" b="1" dirty="0" smtClean="0"/>
              <a:t>happy</a:t>
            </a:r>
            <a:endParaRPr lang="en-GB" sz="1400" b="1" dirty="0"/>
          </a:p>
        </p:txBody>
      </p:sp>
      <p:sp>
        <p:nvSpPr>
          <p:cNvPr id="55" name="Rectangle 54"/>
          <p:cNvSpPr/>
          <p:nvPr/>
        </p:nvSpPr>
        <p:spPr>
          <a:xfrm>
            <a:off x="6928310" y="2209800"/>
            <a:ext cx="1352550" cy="771903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dirty="0" smtClean="0"/>
              <a:t>Minor</a:t>
            </a:r>
            <a:r>
              <a:rPr lang="en-GB" sz="1400" dirty="0" smtClean="0"/>
              <a:t> </a:t>
            </a:r>
            <a:r>
              <a:rPr lang="en-GB" sz="1400" b="1" dirty="0" smtClean="0"/>
              <a:t>= 3 then 4 semitones</a:t>
            </a:r>
            <a:r>
              <a:rPr lang="en-GB" sz="1400" dirty="0" smtClean="0"/>
              <a:t>. Sounds </a:t>
            </a:r>
            <a:r>
              <a:rPr lang="en-GB" sz="1400" b="1" dirty="0" smtClean="0"/>
              <a:t>sad</a:t>
            </a:r>
            <a:endParaRPr lang="en-GB" sz="1400" b="1" dirty="0"/>
          </a:p>
        </p:txBody>
      </p:sp>
      <p:sp>
        <p:nvSpPr>
          <p:cNvPr id="56" name="TextBox 55"/>
          <p:cNvSpPr txBox="1"/>
          <p:nvPr/>
        </p:nvSpPr>
        <p:spPr>
          <a:xfrm>
            <a:off x="5322625" y="3009322"/>
            <a:ext cx="127542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b="1" dirty="0" smtClean="0"/>
              <a:t>Semitone</a:t>
            </a:r>
            <a:r>
              <a:rPr lang="en-GB" sz="1000" dirty="0" smtClean="0"/>
              <a:t> = the next note, counting white AND black</a:t>
            </a:r>
          </a:p>
          <a:p>
            <a:endParaRPr lang="en-GB" sz="1000" dirty="0"/>
          </a:p>
          <a:p>
            <a:r>
              <a:rPr lang="en-GB" sz="1000" dirty="0" smtClean="0"/>
              <a:t>The bottom note of the chord = the </a:t>
            </a:r>
            <a:r>
              <a:rPr lang="en-GB" sz="1000" b="1" dirty="0" smtClean="0"/>
              <a:t>root</a:t>
            </a:r>
            <a:r>
              <a:rPr lang="en-GB" sz="1000" dirty="0" smtClean="0"/>
              <a:t>. The </a:t>
            </a:r>
            <a:r>
              <a:rPr lang="en-GB" sz="1000" b="1" dirty="0" smtClean="0"/>
              <a:t>root gives its name to the chord. </a:t>
            </a:r>
            <a:endParaRPr lang="en-GB" sz="1000" b="1" dirty="0"/>
          </a:p>
        </p:txBody>
      </p:sp>
      <p:cxnSp>
        <p:nvCxnSpPr>
          <p:cNvPr id="58" name="Straight Connector 57"/>
          <p:cNvCxnSpPr/>
          <p:nvPr/>
        </p:nvCxnSpPr>
        <p:spPr>
          <a:xfrm>
            <a:off x="5073712" y="218818"/>
            <a:ext cx="0" cy="6553457"/>
          </a:xfrm>
          <a:prstGeom prst="line">
            <a:avLst/>
          </a:prstGeom>
          <a:ln w="41275" cmpd="dbl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H="1">
            <a:off x="177886" y="3630831"/>
            <a:ext cx="4895826" cy="0"/>
          </a:xfrm>
          <a:prstGeom prst="line">
            <a:avLst/>
          </a:prstGeom>
          <a:ln w="41275" cmpd="dbl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2" name="Picture 6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987" y="1288115"/>
            <a:ext cx="4795017" cy="2162859"/>
          </a:xfrm>
          <a:prstGeom prst="rect">
            <a:avLst/>
          </a:prstGeom>
        </p:spPr>
      </p:pic>
      <p:sp>
        <p:nvSpPr>
          <p:cNvPr id="63" name="TextBox 62"/>
          <p:cNvSpPr txBox="1"/>
          <p:nvPr/>
        </p:nvSpPr>
        <p:spPr>
          <a:xfrm>
            <a:off x="2538679" y="903655"/>
            <a:ext cx="259681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b="1" dirty="0" smtClean="0"/>
              <a:t>Melody</a:t>
            </a:r>
            <a:r>
              <a:rPr lang="en-GB" sz="1050" dirty="0" smtClean="0"/>
              <a:t> = </a:t>
            </a:r>
            <a:r>
              <a:rPr lang="en-GB" sz="1050" b="1" dirty="0" smtClean="0"/>
              <a:t>tune. One note at a time</a:t>
            </a:r>
            <a:r>
              <a:rPr lang="en-GB" sz="1050" dirty="0" smtClean="0"/>
              <a:t>. Can be sung or played on an instrument. </a:t>
            </a:r>
            <a:endParaRPr lang="en-GB" sz="1050" dirty="0"/>
          </a:p>
        </p:txBody>
      </p:sp>
      <p:sp>
        <p:nvSpPr>
          <p:cNvPr id="64" name="TextBox 63"/>
          <p:cNvSpPr txBox="1"/>
          <p:nvPr/>
        </p:nvSpPr>
        <p:spPr>
          <a:xfrm>
            <a:off x="1485136" y="1601103"/>
            <a:ext cx="93421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 smtClean="0"/>
              <a:t>See opposite</a:t>
            </a:r>
            <a:endParaRPr lang="en-GB" sz="900" dirty="0"/>
          </a:p>
        </p:txBody>
      </p:sp>
      <p:sp>
        <p:nvSpPr>
          <p:cNvPr id="65" name="TextBox 64"/>
          <p:cNvSpPr txBox="1"/>
          <p:nvPr/>
        </p:nvSpPr>
        <p:spPr>
          <a:xfrm>
            <a:off x="508155" y="2095502"/>
            <a:ext cx="314943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b="1" dirty="0" smtClean="0"/>
              <a:t>Bass line</a:t>
            </a:r>
            <a:r>
              <a:rPr lang="en-GB" sz="1050" dirty="0" smtClean="0"/>
              <a:t> = the</a:t>
            </a:r>
            <a:r>
              <a:rPr lang="en-GB" sz="1050" b="1" dirty="0" smtClean="0"/>
              <a:t> lowest </a:t>
            </a:r>
            <a:r>
              <a:rPr lang="en-GB" sz="1050" dirty="0" smtClean="0"/>
              <a:t>part</a:t>
            </a:r>
            <a:r>
              <a:rPr lang="en-GB" sz="1050" b="1" dirty="0" smtClean="0"/>
              <a:t>. One note at a time.</a:t>
            </a:r>
            <a:endParaRPr lang="en-GB" sz="1050" dirty="0"/>
          </a:p>
        </p:txBody>
      </p:sp>
      <p:sp>
        <p:nvSpPr>
          <p:cNvPr id="66" name="TextBox 65"/>
          <p:cNvSpPr txBox="1"/>
          <p:nvPr/>
        </p:nvSpPr>
        <p:spPr>
          <a:xfrm>
            <a:off x="2120970" y="2405236"/>
            <a:ext cx="314943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dirty="0" smtClean="0"/>
              <a:t>Played on a </a:t>
            </a:r>
            <a:r>
              <a:rPr lang="en-GB" sz="1050" b="1" dirty="0" smtClean="0"/>
              <a:t>low-pitched instrument </a:t>
            </a:r>
            <a:r>
              <a:rPr lang="en-GB" sz="1050" dirty="0" smtClean="0"/>
              <a:t>such as bass guitar, cello, double bass, tuba. </a:t>
            </a:r>
            <a:endParaRPr lang="en-GB" sz="1050" dirty="0"/>
          </a:p>
        </p:txBody>
      </p:sp>
      <p:sp>
        <p:nvSpPr>
          <p:cNvPr id="67" name="TextBox 66"/>
          <p:cNvSpPr txBox="1"/>
          <p:nvPr/>
        </p:nvSpPr>
        <p:spPr>
          <a:xfrm>
            <a:off x="1881441" y="3032557"/>
            <a:ext cx="227414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b="1" dirty="0" smtClean="0"/>
              <a:t>Beat = rhythm</a:t>
            </a:r>
            <a:r>
              <a:rPr lang="en-GB" sz="1050" dirty="0" smtClean="0"/>
              <a:t>. Played on </a:t>
            </a:r>
            <a:r>
              <a:rPr lang="en-GB" sz="1050" b="1" dirty="0" smtClean="0"/>
              <a:t>unpitched </a:t>
            </a:r>
            <a:r>
              <a:rPr lang="en-GB" sz="1050" dirty="0" smtClean="0"/>
              <a:t>instruments such as </a:t>
            </a:r>
            <a:r>
              <a:rPr lang="en-GB" sz="1050" b="1" dirty="0" smtClean="0"/>
              <a:t>drums</a:t>
            </a:r>
            <a:r>
              <a:rPr lang="en-GB" sz="1050" dirty="0" smtClean="0"/>
              <a:t>.</a:t>
            </a:r>
            <a:endParaRPr lang="en-GB" sz="1050" dirty="0"/>
          </a:p>
        </p:txBody>
      </p:sp>
      <p:sp>
        <p:nvSpPr>
          <p:cNvPr id="68" name="TextBox 67"/>
          <p:cNvSpPr txBox="1"/>
          <p:nvPr/>
        </p:nvSpPr>
        <p:spPr>
          <a:xfrm>
            <a:off x="2538679" y="1271359"/>
            <a:ext cx="3997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Trebuchet MS" panose="020B0603020202020204" pitchFamily="34" charset="0"/>
              </a:rPr>
              <a:t>1.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1229547" y="1775591"/>
            <a:ext cx="3997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Trebuchet MS" panose="020B0603020202020204" pitchFamily="34" charset="0"/>
              </a:rPr>
              <a:t>2.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308274" y="2299997"/>
            <a:ext cx="3997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Trebuchet MS" panose="020B0603020202020204" pitchFamily="34" charset="0"/>
              </a:rPr>
              <a:t>3</a:t>
            </a:r>
            <a:r>
              <a:rPr lang="en-GB" dirty="0" smtClean="0">
                <a:latin typeface="Trebuchet MS" panose="020B0603020202020204" pitchFamily="34" charset="0"/>
              </a:rPr>
              <a:t>.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154499" y="2776903"/>
            <a:ext cx="3997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Trebuchet MS" panose="020B0603020202020204" pitchFamily="34" charset="0"/>
              </a:rPr>
              <a:t>4.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72" name="Rectangle 71"/>
          <p:cNvSpPr/>
          <p:nvPr/>
        </p:nvSpPr>
        <p:spPr>
          <a:xfrm>
            <a:off x="3014809" y="4977767"/>
            <a:ext cx="1521776" cy="771903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dirty="0" smtClean="0"/>
              <a:t>A note by itself CANNOT be major or minor!</a:t>
            </a:r>
            <a:endParaRPr lang="en-GB" sz="1400" b="1" dirty="0"/>
          </a:p>
        </p:txBody>
      </p:sp>
      <p:cxnSp>
        <p:nvCxnSpPr>
          <p:cNvPr id="82" name="Straight Arrow Connector 81"/>
          <p:cNvCxnSpPr/>
          <p:nvPr/>
        </p:nvCxnSpPr>
        <p:spPr>
          <a:xfrm>
            <a:off x="6388061" y="4091742"/>
            <a:ext cx="993814" cy="114711"/>
          </a:xfrm>
          <a:prstGeom prst="straightConnector1">
            <a:avLst/>
          </a:prstGeom>
          <a:ln w="19050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794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196</TotalTime>
  <Words>260</Words>
  <Application>Microsoft Office PowerPoint</Application>
  <PresentationFormat>On-screen Show (4:3)</PresentationFormat>
  <Paragraphs>45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Opus Chords Sans</vt:lpstr>
      <vt:lpstr>Trebuchet MS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Werry J Miss</dc:creator>
  <cp:lastModifiedBy>Werry J Miss</cp:lastModifiedBy>
  <cp:revision>12</cp:revision>
  <dcterms:created xsi:type="dcterms:W3CDTF">2019-07-10T11:16:42Z</dcterms:created>
  <dcterms:modified xsi:type="dcterms:W3CDTF">2019-07-10T14:32:56Z</dcterms:modified>
</cp:coreProperties>
</file>